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94" r:id="rId5"/>
    <p:sldId id="259" r:id="rId6"/>
    <p:sldId id="260" r:id="rId7"/>
    <p:sldId id="262" r:id="rId8"/>
    <p:sldId id="279" r:id="rId9"/>
    <p:sldId id="280" r:id="rId10"/>
    <p:sldId id="261" r:id="rId11"/>
    <p:sldId id="263" r:id="rId12"/>
    <p:sldId id="269" r:id="rId13"/>
    <p:sldId id="277" r:id="rId14"/>
    <p:sldId id="270" r:id="rId15"/>
    <p:sldId id="271" r:id="rId16"/>
    <p:sldId id="274" r:id="rId17"/>
    <p:sldId id="275" r:id="rId18"/>
    <p:sldId id="276" r:id="rId19"/>
    <p:sldId id="278"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0800" y="-25400"/>
            <a:ext cx="12192000" cy="5158317"/>
            <a:chOff x="101600" y="-50800"/>
            <a:chExt cx="24384000" cy="10316633"/>
          </a:xfrm>
        </p:grpSpPr>
        <p:pic>
          <p:nvPicPr>
            <p:cNvPr id="3" name="Picture 3" descr="G:\VIT SEM\vit sems\COURSES\9th sem\ppt\front page.jpgfront page"/>
            <p:cNvPicPr>
              <a:picLocks noChangeAspect="1"/>
            </p:cNvPicPr>
            <p:nvPr/>
          </p:nvPicPr>
          <p:blipFill>
            <a:blip r:embed="rId1">
              <a:alphaModFix amt="60000"/>
            </a:blip>
            <a:srcRect l="20676" r="20676"/>
            <a:stretch>
              <a:fillRect/>
            </a:stretch>
          </p:blipFill>
          <p:spPr>
            <a:xfrm>
              <a:off x="101600" y="-50800"/>
              <a:ext cx="24384000" cy="10316633"/>
            </a:xfrm>
            <a:prstGeom prst="rect">
              <a:avLst/>
            </a:prstGeom>
          </p:spPr>
        </p:pic>
      </p:grpSp>
      <p:grpSp>
        <p:nvGrpSpPr>
          <p:cNvPr id="4" name="Group 4"/>
          <p:cNvGrpSpPr/>
          <p:nvPr/>
        </p:nvGrpSpPr>
        <p:grpSpPr>
          <a:xfrm rot="0">
            <a:off x="-198397" y="2910629"/>
            <a:ext cx="12589640" cy="4297253"/>
            <a:chOff x="0" y="0"/>
            <a:chExt cx="4973685" cy="1697680"/>
          </a:xfrm>
        </p:grpSpPr>
        <p:sp>
          <p:nvSpPr>
            <p:cNvPr id="5" name="Freeform 5"/>
            <p:cNvSpPr/>
            <p:nvPr/>
          </p:nvSpPr>
          <p:spPr>
            <a:xfrm>
              <a:off x="0" y="0"/>
              <a:ext cx="4973685" cy="1697680"/>
            </a:xfrm>
            <a:custGeom>
              <a:avLst/>
              <a:gdLst/>
              <a:ahLst/>
              <a:cxnLst/>
              <a:rect l="l" t="t" r="r" b="b"/>
              <a:pathLst>
                <a:path w="4973685" h="1697680">
                  <a:moveTo>
                    <a:pt x="0" y="0"/>
                  </a:moveTo>
                  <a:lnTo>
                    <a:pt x="4973685" y="0"/>
                  </a:lnTo>
                  <a:lnTo>
                    <a:pt x="4973685" y="1697680"/>
                  </a:lnTo>
                  <a:lnTo>
                    <a:pt x="0" y="1697680"/>
                  </a:ln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id="6" name="TextBox 6"/>
            <p:cNvSpPr txBox="1"/>
            <p:nvPr/>
          </p:nvSpPr>
          <p:spPr>
            <a:xfrm>
              <a:off x="0" y="-38100"/>
              <a:ext cx="4973685" cy="1735780"/>
            </a:xfrm>
            <a:prstGeom prst="rect">
              <a:avLst/>
            </a:prstGeom>
          </p:spPr>
          <p:txBody>
            <a:bodyPr lIns="33866" tIns="33866" rIns="33866" bIns="33866" rtlCol="0" anchor="ctr"/>
            <a:lstStyle/>
            <a:p>
              <a:pPr algn="ctr">
                <a:lnSpc>
                  <a:spcPts val="2660"/>
                </a:lnSpc>
                <a:spcBef>
                  <a:spcPct val="0"/>
                </a:spcBef>
              </a:pPr>
              <a:endParaRPr sz="1200"/>
            </a:p>
          </p:txBody>
        </p:sp>
      </p:grpSp>
      <p:sp>
        <p:nvSpPr>
          <p:cNvPr id="7" name="AutoShape 7"/>
          <p:cNvSpPr/>
          <p:nvPr/>
        </p:nvSpPr>
        <p:spPr>
          <a:xfrm flipV="1">
            <a:off x="6382802" y="3896360"/>
            <a:ext cx="293099" cy="0"/>
          </a:xfrm>
          <a:prstGeom prst="line">
            <a:avLst/>
          </a:prstGeom>
          <a:ln w="38100" cap="rnd">
            <a:solidFill>
              <a:srgbClr val="FFFFFF">
                <a:alpha val="83922"/>
              </a:srgbClr>
            </a:solidFill>
            <a:prstDash val="solid"/>
            <a:headEnd type="none" w="sm" len="sm"/>
            <a:tailEnd type="arrow" w="med" len="sm"/>
          </a:ln>
        </p:spPr>
      </p:sp>
      <p:sp>
        <p:nvSpPr>
          <p:cNvPr id="10" name="TextBox 10"/>
          <p:cNvSpPr txBox="1"/>
          <p:nvPr/>
        </p:nvSpPr>
        <p:spPr>
          <a:xfrm>
            <a:off x="2071194" y="4472940"/>
            <a:ext cx="4543941" cy="2181225"/>
          </a:xfrm>
          <a:prstGeom prst="rect">
            <a:avLst/>
          </a:prstGeom>
        </p:spPr>
        <p:txBody>
          <a:bodyPr lIns="0" tIns="0" rIns="0" bIns="0" rtlCol="0" anchor="t">
            <a:spAutoFit/>
          </a:bodyPr>
          <a:lstStyle/>
          <a:p>
            <a:pPr algn="l">
              <a:lnSpc>
                <a:spcPts val="2430"/>
              </a:lnSpc>
            </a:pPr>
            <a:r>
              <a:rPr lang="en-US" sz="2400" dirty="0">
                <a:solidFill>
                  <a:schemeClr val="bg1"/>
                </a:solidFill>
                <a:latin typeface="Times New Roman" panose="02020603050405020304" charset="0"/>
                <a:cs typeface="Times New Roman" panose="02020603050405020304" charset="0"/>
                <a:sym typeface="+mn-ea"/>
              </a:rPr>
              <a:t>REG NO :20MIA1031</a:t>
            </a:r>
            <a:endParaRPr lang="en-US" sz="2400" dirty="0">
              <a:solidFill>
                <a:schemeClr val="bg1"/>
              </a:solidFill>
              <a:latin typeface="Times New Roman" panose="02020603050405020304" charset="0"/>
              <a:cs typeface="Times New Roman" panose="02020603050405020304" charset="0"/>
            </a:endParaRPr>
          </a:p>
          <a:p>
            <a:pPr algn="l">
              <a:lnSpc>
                <a:spcPts val="2430"/>
              </a:lnSpc>
            </a:pPr>
            <a:r>
              <a:rPr lang="en-US" sz="2400" dirty="0">
                <a:solidFill>
                  <a:schemeClr val="bg1"/>
                </a:solidFill>
                <a:latin typeface="Times New Roman" panose="02020603050405020304" charset="0"/>
                <a:cs typeface="Times New Roman" panose="02020603050405020304" charset="0"/>
                <a:sym typeface="+mn-ea"/>
              </a:rPr>
              <a:t>                                                                              NAME: SANJAY.M</a:t>
            </a:r>
            <a:endParaRPr lang="en-US" sz="2400" dirty="0">
              <a:solidFill>
                <a:schemeClr val="bg1"/>
              </a:solidFill>
              <a:latin typeface="Times New Roman" panose="02020603050405020304" charset="0"/>
              <a:cs typeface="Times New Roman" panose="02020603050405020304" charset="0"/>
              <a:sym typeface="+mn-ea"/>
            </a:endParaRPr>
          </a:p>
          <a:p>
            <a:pPr algn="l">
              <a:lnSpc>
                <a:spcPts val="2430"/>
              </a:lnSpc>
            </a:pPr>
            <a:endParaRPr lang="en-US" sz="2400" dirty="0">
              <a:solidFill>
                <a:schemeClr val="bg1"/>
              </a:solidFill>
              <a:latin typeface="Times New Roman" panose="02020603050405020304" charset="0"/>
              <a:cs typeface="Times New Roman" panose="02020603050405020304" charset="0"/>
            </a:endParaRPr>
          </a:p>
          <a:p>
            <a:pPr algn="l">
              <a:lnSpc>
                <a:spcPts val="2430"/>
              </a:lnSpc>
            </a:pPr>
            <a:r>
              <a:rPr lang="en-US" sz="2400" dirty="0">
                <a:solidFill>
                  <a:schemeClr val="bg1"/>
                </a:solidFill>
                <a:latin typeface="Times New Roman" panose="02020603050405020304" charset="0"/>
                <a:cs typeface="Times New Roman" panose="02020603050405020304" charset="0"/>
                <a:sym typeface="+mn-ea"/>
              </a:rPr>
              <a:t>                                                                             GUIDE : Dr. RENUKA DEVI S</a:t>
            </a:r>
            <a:endParaRPr lang="en-US" sz="2400" dirty="0">
              <a:solidFill>
                <a:schemeClr val="bg1"/>
              </a:solidFill>
              <a:latin typeface="Times New Roman" panose="02020603050405020304" charset="0"/>
              <a:cs typeface="Times New Roman" panose="02020603050405020304" charset="0"/>
              <a:sym typeface="+mn-ea"/>
            </a:endParaRPr>
          </a:p>
          <a:p>
            <a:pPr algn="l">
              <a:lnSpc>
                <a:spcPts val="2430"/>
              </a:lnSpc>
            </a:pPr>
            <a:endParaRPr lang="en-US" sz="2400" spc="-54" dirty="0">
              <a:solidFill>
                <a:schemeClr val="bg1"/>
              </a:solidFill>
              <a:latin typeface="Times New Roman" panose="02020603050405020304" charset="0"/>
              <a:ea typeface="DM Sans"/>
              <a:cs typeface="Times New Roman" panose="02020603050405020304" charset="0"/>
              <a:sym typeface="DM Sans"/>
            </a:endParaRPr>
          </a:p>
        </p:txBody>
      </p:sp>
      <p:sp>
        <p:nvSpPr>
          <p:cNvPr id="11" name="TextBox 11"/>
          <p:cNvSpPr txBox="1"/>
          <p:nvPr/>
        </p:nvSpPr>
        <p:spPr>
          <a:xfrm>
            <a:off x="283210" y="803275"/>
            <a:ext cx="12037060" cy="844550"/>
          </a:xfrm>
          <a:prstGeom prst="rect">
            <a:avLst/>
          </a:prstGeom>
        </p:spPr>
        <p:txBody>
          <a:bodyPr wrap="square" lIns="0" tIns="0" rIns="0" bIns="0" rtlCol="0" anchor="t">
            <a:noAutofit/>
          </a:bodyPr>
          <a:lstStyle/>
          <a:p>
            <a:pPr algn="l">
              <a:lnSpc>
                <a:spcPct val="200000"/>
              </a:lnSpc>
            </a:pPr>
            <a:r>
              <a:rPr lang="en-US" sz="2800" b="1">
                <a:ln w="10160">
                  <a:solidFill>
                    <a:schemeClr val="accent5"/>
                  </a:solidFill>
                  <a:prstDash val="solid"/>
                </a:ln>
                <a:solidFill>
                  <a:srgbClr val="FFFFFF"/>
                </a:solidFill>
                <a:effectLst>
                  <a:innerShdw blurRad="63500" dist="50800" dir="8100000">
                    <a:prstClr val="black">
                      <a:alpha val="50000"/>
                    </a:prstClr>
                  </a:innerShdw>
                </a:effectLst>
                <a:latin typeface="Cooper Black" panose="0208090404030B020404" charset="0"/>
                <a:ea typeface="DM Sans Bold"/>
                <a:cs typeface="Cooper Black" panose="0208090404030B020404" charset="0"/>
                <a:sym typeface="DM Sans Bold"/>
              </a:rPr>
              <a:t>Crop Disease Prediction and Pesticide Recommendation Using  Deep Learning Techniques</a:t>
            </a:r>
            <a:endParaRPr lang="en-US" sz="2800" b="1">
              <a:ln w="10160">
                <a:solidFill>
                  <a:schemeClr val="accent5"/>
                </a:solidFill>
                <a:prstDash val="solid"/>
              </a:ln>
              <a:solidFill>
                <a:srgbClr val="FFFFFF"/>
              </a:solidFill>
              <a:effectLst>
                <a:innerShdw blurRad="63500" dist="50800" dir="8100000">
                  <a:prstClr val="black">
                    <a:alpha val="50000"/>
                  </a:prstClr>
                </a:innerShdw>
              </a:effectLst>
              <a:latin typeface="Cooper Black" panose="0208090404030B020404" charset="0"/>
              <a:ea typeface="DM Sans Bold"/>
              <a:cs typeface="Cooper Black" panose="0208090404030B020404" charset="0"/>
              <a:sym typeface="DM Sans Bold"/>
            </a:endParaRPr>
          </a:p>
        </p:txBody>
      </p:sp>
      <p:sp>
        <p:nvSpPr>
          <p:cNvPr id="12" name="TextBox 12"/>
          <p:cNvSpPr txBox="1"/>
          <p:nvPr/>
        </p:nvSpPr>
        <p:spPr>
          <a:xfrm>
            <a:off x="1509864" y="259292"/>
            <a:ext cx="2372451" cy="311150"/>
          </a:xfrm>
          <a:prstGeom prst="rect">
            <a:avLst/>
          </a:prstGeom>
        </p:spPr>
        <p:txBody>
          <a:bodyPr lIns="0" tIns="0" rIns="0" bIns="0" rtlCol="0" anchor="t">
            <a:spAutoFit/>
          </a:bodyPr>
          <a:lstStyle/>
          <a:p>
            <a:pPr algn="l">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13" name="TextBox 13"/>
          <p:cNvSpPr txBox="1"/>
          <p:nvPr/>
        </p:nvSpPr>
        <p:spPr>
          <a:xfrm rot="-5400000">
            <a:off x="-1610490" y="3318510"/>
            <a:ext cx="4643380" cy="311150"/>
          </a:xfrm>
          <a:prstGeom prst="rect">
            <a:avLst/>
          </a:prstGeom>
        </p:spPr>
        <p:txBody>
          <a:bodyPr lIns="0" tIns="0" rIns="0" bIns="0" rtlCol="0" anchor="t">
            <a:spAutoFit/>
          </a:bodyPr>
          <a:lstStyle/>
          <a:p>
            <a:pPr algn="ctr">
              <a:lnSpc>
                <a:spcPts val="2430"/>
              </a:lnSpc>
            </a:pPr>
            <a:endParaRPr lang="en-US" spc="-54">
              <a:solidFill>
                <a:srgbClr val="FFFFFF">
                  <a:alpha val="83922"/>
                </a:srgbClr>
              </a:solidFill>
              <a:latin typeface="DM Sans"/>
              <a:ea typeface="DM Sans"/>
              <a:cs typeface="DM Sans"/>
              <a:sym typeface="DM Sans"/>
            </a:endParaRPr>
          </a:p>
        </p:txBody>
      </p:sp>
      <p:sp>
        <p:nvSpPr>
          <p:cNvPr id="15" name="AutoShape 15"/>
          <p:cNvSpPr/>
          <p:nvPr/>
        </p:nvSpPr>
        <p:spPr>
          <a:xfrm>
            <a:off x="624029" y="495512"/>
            <a:ext cx="886103" cy="0"/>
          </a:xfrm>
          <a:prstGeom prst="line">
            <a:avLst/>
          </a:prstGeom>
          <a:ln w="38100" cap="flat">
            <a:solidFill>
              <a:srgbClr val="FFFFFF">
                <a:alpha val="80000"/>
              </a:srgbClr>
            </a:solidFill>
            <a:prstDash val="solid"/>
            <a:headEnd type="none" w="sm" len="sm"/>
            <a:tailEnd type="none" w="sm" len="sm"/>
          </a:ln>
        </p:spPr>
      </p:sp>
      <p:pic>
        <p:nvPicPr>
          <p:cNvPr id="16" name="Picture 15"/>
          <p:cNvPicPr>
            <a:picLocks noChangeAspect="1"/>
          </p:cNvPicPr>
          <p:nvPr/>
        </p:nvPicPr>
        <p:blipFill>
          <a:blip r:embed="rId2"/>
          <a:stretch>
            <a:fillRect/>
          </a:stretch>
        </p:blipFill>
        <p:spPr>
          <a:xfrm rot="16200000">
            <a:off x="7987453" y="2959523"/>
            <a:ext cx="4386580" cy="2378710"/>
          </a:xfrm>
          <a:prstGeom prst="rect">
            <a:avLst/>
          </a:prstGeom>
        </p:spPr>
      </p:pic>
      <p:pic>
        <p:nvPicPr>
          <p:cNvPr id="8" name="Picture 7"/>
          <p:cNvPicPr>
            <a:picLocks noChangeAspect="1"/>
          </p:cNvPicPr>
          <p:nvPr/>
        </p:nvPicPr>
        <p:blipFill>
          <a:blip r:embed="rId3"/>
          <a:stretch>
            <a:fillRect/>
          </a:stretch>
        </p:blipFill>
        <p:spPr>
          <a:xfrm>
            <a:off x="9352280" y="62230"/>
            <a:ext cx="2755265" cy="8058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89962"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01819" y="868068"/>
            <a:ext cx="11588362" cy="5634633"/>
            <a:chOff x="0" y="0"/>
            <a:chExt cx="4578118" cy="2226028"/>
          </a:xfrm>
        </p:grpSpPr>
        <p:sp>
          <p:nvSpPr>
            <p:cNvPr id="10" name="Freeform 10"/>
            <p:cNvSpPr/>
            <p:nvPr/>
          </p:nvSpPr>
          <p:spPr>
            <a:xfrm>
              <a:off x="0" y="0"/>
              <a:ext cx="4578118" cy="2226028"/>
            </a:xfrm>
            <a:custGeom>
              <a:avLst/>
              <a:gdLst/>
              <a:ahLst/>
              <a:cxnLst/>
              <a:rect l="l" t="t" r="r" b="b"/>
              <a:pathLst>
                <a:path w="4578118" h="2226028">
                  <a:moveTo>
                    <a:pt x="12916" y="0"/>
                  </a:moveTo>
                  <a:lnTo>
                    <a:pt x="4565202" y="0"/>
                  </a:lnTo>
                  <a:cubicBezTo>
                    <a:pt x="4568628" y="0"/>
                    <a:pt x="4571913" y="1361"/>
                    <a:pt x="4574335" y="3783"/>
                  </a:cubicBezTo>
                  <a:cubicBezTo>
                    <a:pt x="4576757" y="6205"/>
                    <a:pt x="4578118" y="9491"/>
                    <a:pt x="4578118" y="12916"/>
                  </a:cubicBezTo>
                  <a:lnTo>
                    <a:pt x="4578118" y="2213112"/>
                  </a:lnTo>
                  <a:cubicBezTo>
                    <a:pt x="4578118" y="2216537"/>
                    <a:pt x="4576757" y="2219822"/>
                    <a:pt x="4574335" y="2222245"/>
                  </a:cubicBezTo>
                  <a:cubicBezTo>
                    <a:pt x="4571913" y="2224667"/>
                    <a:pt x="4568628" y="2226028"/>
                    <a:pt x="4565202" y="2226028"/>
                  </a:cubicBezTo>
                  <a:lnTo>
                    <a:pt x="12916" y="2226028"/>
                  </a:lnTo>
                  <a:cubicBezTo>
                    <a:pt x="5783" y="2226028"/>
                    <a:pt x="0" y="2220245"/>
                    <a:pt x="0" y="2213112"/>
                  </a:cubicBezTo>
                  <a:lnTo>
                    <a:pt x="0" y="12916"/>
                  </a:lnTo>
                  <a:cubicBezTo>
                    <a:pt x="0" y="9491"/>
                    <a:pt x="1361" y="6205"/>
                    <a:pt x="3783" y="3783"/>
                  </a:cubicBezTo>
                  <a:cubicBezTo>
                    <a:pt x="6205" y="1361"/>
                    <a:pt x="9491" y="0"/>
                    <a:pt x="12916" y="0"/>
                  </a:cubicBezTo>
                  <a:close/>
                </a:path>
              </a:pathLst>
            </a:custGeom>
            <a:solidFill>
              <a:srgbClr val="66787F"/>
            </a:solidFill>
          </p:spPr>
        </p:sp>
        <p:sp>
          <p:nvSpPr>
            <p:cNvPr id="11" name="TextBox 11"/>
            <p:cNvSpPr txBox="1"/>
            <p:nvPr/>
          </p:nvSpPr>
          <p:spPr>
            <a:xfrm>
              <a:off x="0" y="-38100"/>
              <a:ext cx="4578118"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95197"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21" name="AutoShape 21"/>
          <p:cNvSpPr/>
          <p:nvPr/>
        </p:nvSpPr>
        <p:spPr>
          <a:xfrm flipV="1">
            <a:off x="11129847" y="6014553"/>
            <a:ext cx="293099" cy="0"/>
          </a:xfrm>
          <a:prstGeom prst="line">
            <a:avLst/>
          </a:prstGeom>
          <a:ln w="38100" cap="rnd">
            <a:solidFill>
              <a:srgbClr val="FFFFFF">
                <a:alpha val="83922"/>
              </a:srgbClr>
            </a:solidFill>
            <a:prstDash val="solid"/>
            <a:headEnd type="none" w="sm" len="sm"/>
            <a:tailEnd type="arrow" w="med" len="sm"/>
          </a:ln>
        </p:spPr>
      </p:sp>
      <p:sp>
        <p:nvSpPr>
          <p:cNvPr id="24" name="TextBox 24"/>
          <p:cNvSpPr txBox="1"/>
          <p:nvPr/>
        </p:nvSpPr>
        <p:spPr>
          <a:xfrm>
            <a:off x="9354821" y="-9057"/>
            <a:ext cx="2805235" cy="948690"/>
          </a:xfrm>
          <a:prstGeom prst="rect">
            <a:avLst/>
          </a:prstGeom>
        </p:spPr>
        <p:txBody>
          <a:bodyPr lIns="0" tIns="0" rIns="0" bIns="0" rtlCol="0" anchor="t">
            <a:spAutoFit/>
          </a:bodyPr>
          <a:lstStyle/>
          <a:p>
            <a:pPr algn="l">
              <a:lnSpc>
                <a:spcPts val="7400"/>
              </a:lnSpc>
            </a:pPr>
            <a:r>
              <a:rPr lang="en-US">
                <a:solidFill>
                  <a:schemeClr val="bg1">
                    <a:alpha val="83922"/>
                  </a:schemeClr>
                </a:solidFill>
                <a:latin typeface="Times New Roman" panose="02020603050405020304" charset="0"/>
                <a:ea typeface="DM Sans Bold"/>
                <a:cs typeface="Times New Roman" panose="02020603050405020304" charset="0"/>
                <a:sym typeface="DM Sans Bold"/>
              </a:rPr>
              <a:t>reseach challenges</a:t>
            </a:r>
            <a:endParaRPr lang="en-US" spc="-54">
              <a:solidFill>
                <a:schemeClr val="bg1">
                  <a:alpha val="83922"/>
                </a:schemeClr>
              </a:solidFill>
              <a:latin typeface="Times New Roman" panose="02020603050405020304" charset="0"/>
              <a:ea typeface="DM Sans Bold"/>
              <a:cs typeface="Times New Roman" panose="02020603050405020304" charset="0"/>
              <a:sym typeface="DM Sans Bold"/>
            </a:endParaRPr>
          </a:p>
        </p:txBody>
      </p:sp>
      <p:sp>
        <p:nvSpPr>
          <p:cNvPr id="25" name="TextBox 25"/>
          <p:cNvSpPr txBox="1"/>
          <p:nvPr/>
        </p:nvSpPr>
        <p:spPr>
          <a:xfrm>
            <a:off x="6578143" y="566253"/>
            <a:ext cx="2269414"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6" name="TextBox 26"/>
          <p:cNvSpPr txBox="1"/>
          <p:nvPr/>
        </p:nvSpPr>
        <p:spPr>
          <a:xfrm>
            <a:off x="411480" y="868045"/>
            <a:ext cx="6875780" cy="948690"/>
          </a:xfrm>
          <a:prstGeom prst="rect">
            <a:avLst/>
          </a:prstGeom>
        </p:spPr>
        <p:txBody>
          <a:bodyPr wrap="square" lIns="0" tIns="0" rIns="0" bIns="0" rtlCol="0" anchor="t">
            <a:spAutoFit/>
          </a:bodyPr>
          <a:lstStyle/>
          <a:p>
            <a:pPr algn="l">
              <a:lnSpc>
                <a:spcPts val="7400"/>
              </a:lnSpc>
            </a:pPr>
            <a:r>
              <a:rPr lang="en-US" sz="4935">
                <a:solidFill>
                  <a:srgbClr val="FFFFFF">
                    <a:alpha val="83922"/>
                  </a:srgbClr>
                </a:solidFill>
                <a:latin typeface="Times New Roman" panose="02020603050405020304" charset="0"/>
                <a:ea typeface="DM Sans Bold"/>
                <a:cs typeface="Times New Roman" panose="02020603050405020304" charset="0"/>
                <a:sym typeface="DM Sans Bold"/>
              </a:rPr>
              <a:t>Reseach challenges</a:t>
            </a:r>
            <a:endParaRPr lang="en-US" sz="4935">
              <a:solidFill>
                <a:srgbClr val="FFFFFF">
                  <a:alpha val="83922"/>
                </a:srgbClr>
              </a:solidFill>
              <a:latin typeface="Times New Roman" panose="02020603050405020304" charset="0"/>
              <a:ea typeface="DM Sans Bold"/>
              <a:cs typeface="Times New Roman" panose="02020603050405020304" charset="0"/>
              <a:sym typeface="DM Sans Bold"/>
            </a:endParaRPr>
          </a:p>
        </p:txBody>
      </p:sp>
      <p:sp>
        <p:nvSpPr>
          <p:cNvPr id="27" name="TextBox 27"/>
          <p:cNvSpPr txBox="1"/>
          <p:nvPr/>
        </p:nvSpPr>
        <p:spPr>
          <a:xfrm>
            <a:off x="6519154"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
        <p:nvSpPr>
          <p:cNvPr id="28" name="TextBox 28"/>
          <p:cNvSpPr txBox="1"/>
          <p:nvPr/>
        </p:nvSpPr>
        <p:spPr>
          <a:xfrm>
            <a:off x="831215" y="2413000"/>
            <a:ext cx="5826760" cy="4282440"/>
          </a:xfrm>
          <a:prstGeom prst="rect">
            <a:avLst/>
          </a:prstGeom>
        </p:spPr>
        <p:txBody>
          <a:bodyPr lIns="0" tIns="0" rIns="0" bIns="0" rtlCol="0" anchor="t">
            <a:noAutofit/>
          </a:bodyPr>
          <a:lstStyle/>
          <a:p>
            <a:pPr marL="285750" indent="-285750" algn="just">
              <a:lnSpc>
                <a:spcPts val="1890"/>
              </a:lnSpc>
              <a:buFont typeface="Wingdings" panose="05000000000000000000" charset="0"/>
              <a:buChar char="§"/>
            </a:pPr>
            <a:r>
              <a:rPr lang="en-US" sz="1400" b="1" spc="-42">
                <a:solidFill>
                  <a:srgbClr val="FFFFFF">
                    <a:alpha val="83922"/>
                  </a:srgbClr>
                </a:solidFill>
                <a:latin typeface="Times New Roman" panose="02020603050405020304" charset="0"/>
                <a:ea typeface="DM Sans"/>
                <a:cs typeface="Times New Roman" panose="02020603050405020304" charset="0"/>
                <a:sym typeface="DM Sans"/>
              </a:rPr>
              <a:t>Data Quality and Integration: I</a:t>
            </a:r>
            <a:r>
              <a:rPr lang="en-US" sz="1400" spc="-42">
                <a:solidFill>
                  <a:srgbClr val="FFFFFF">
                    <a:alpha val="83922"/>
                  </a:srgbClr>
                </a:solidFill>
                <a:latin typeface="Times New Roman" panose="02020603050405020304" charset="0"/>
                <a:ea typeface="DM Sans"/>
                <a:cs typeface="Times New Roman" panose="02020603050405020304" charset="0"/>
                <a:sym typeface="DM Sans"/>
              </a:rPr>
              <a:t>ntegrating local real-world data from the Ghanaian farms with generated synthetic data raises issues of integration, consistencyand context relevant.</a:t>
            </a:r>
            <a:endParaRPr lang="en-US" sz="1400" spc="-42">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90"/>
              </a:lnSpc>
              <a:buFont typeface="Wingdings" panose="05000000000000000000" charset="0"/>
              <a:buChar char="§"/>
            </a:pPr>
            <a:r>
              <a:rPr lang="en-US" sz="1400" b="1" spc="-42">
                <a:solidFill>
                  <a:srgbClr val="FFFFFF">
                    <a:alpha val="83922"/>
                  </a:srgbClr>
                </a:solidFill>
                <a:latin typeface="Times New Roman" panose="02020603050405020304" charset="0"/>
                <a:ea typeface="DM Sans"/>
                <a:cs typeface="Times New Roman" panose="02020603050405020304" charset="0"/>
                <a:sym typeface="DM Sans"/>
              </a:rPr>
              <a:t>Predict Disease:</a:t>
            </a:r>
            <a:r>
              <a:rPr lang="en-US" sz="1400" spc="-42">
                <a:solidFill>
                  <a:srgbClr val="FFFFFF">
                    <a:alpha val="83922"/>
                  </a:srgbClr>
                </a:solidFill>
                <a:latin typeface="Times New Roman" panose="02020603050405020304" charset="0"/>
                <a:ea typeface="DM Sans"/>
                <a:cs typeface="Times New Roman" panose="02020603050405020304" charset="0"/>
                <a:sym typeface="DM Sans"/>
              </a:rPr>
              <a:t> Use ML and DL model to predict disease which requires high accuracy. High degree of accurate patter recognition is essential for prediction of pesticide recommendation with the use hyperparameters tuning in sophisticated models as well</a:t>
            </a:r>
            <a:endParaRPr lang="en-US" sz="1400" spc="-42">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90"/>
              </a:lnSpc>
              <a:buFont typeface="Wingdings" panose="05000000000000000000" charset="0"/>
              <a:buChar char="§"/>
            </a:pPr>
            <a:r>
              <a:rPr lang="en-US" sz="1400" b="1" spc="-42">
                <a:solidFill>
                  <a:srgbClr val="FFFFFF">
                    <a:alpha val="83922"/>
                  </a:srgbClr>
                </a:solidFill>
                <a:latin typeface="Times New Roman" panose="02020603050405020304" charset="0"/>
                <a:ea typeface="DM Sans"/>
                <a:cs typeface="Times New Roman" panose="02020603050405020304" charset="0"/>
                <a:sym typeface="DM Sans"/>
              </a:rPr>
              <a:t>Computational Resources:</a:t>
            </a:r>
            <a:r>
              <a:rPr lang="en-US" sz="1400" spc="-42">
                <a:solidFill>
                  <a:srgbClr val="FFFFFF">
                    <a:alpha val="83922"/>
                  </a:srgbClr>
                </a:solidFill>
                <a:latin typeface="Times New Roman" panose="02020603050405020304" charset="0"/>
                <a:ea typeface="DM Sans"/>
                <a:cs typeface="Times New Roman" panose="02020603050405020304" charset="0"/>
                <a:sym typeface="DM Sans"/>
              </a:rPr>
              <a:t> It requires massive computational power to train large scale DL models, which might not be available in resource-limited settings.</a:t>
            </a:r>
            <a:endParaRPr lang="en-US" sz="1400" spc="-42">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90"/>
              </a:lnSpc>
              <a:buFont typeface="Wingdings" panose="05000000000000000000" charset="0"/>
              <a:buChar char="§"/>
            </a:pPr>
            <a:r>
              <a:rPr lang="en-US" sz="1400" b="1" spc="-42">
                <a:solidFill>
                  <a:srgbClr val="FFFFFF">
                    <a:alpha val="83922"/>
                  </a:srgbClr>
                </a:solidFill>
                <a:latin typeface="Times New Roman" panose="02020603050405020304" charset="0"/>
                <a:ea typeface="DM Sans"/>
                <a:cs typeface="Times New Roman" panose="02020603050405020304" charset="0"/>
                <a:sym typeface="DM Sans"/>
              </a:rPr>
              <a:t>Field Validation:</a:t>
            </a:r>
            <a:r>
              <a:rPr lang="en-US" sz="1400" spc="-42">
                <a:solidFill>
                  <a:srgbClr val="FFFFFF">
                    <a:alpha val="83922"/>
                  </a:srgbClr>
                </a:solidFill>
                <a:latin typeface="Times New Roman" panose="02020603050405020304" charset="0"/>
                <a:ea typeface="DM Sans"/>
                <a:cs typeface="Times New Roman" panose="02020603050405020304" charset="0"/>
                <a:sym typeface="DM Sans"/>
              </a:rPr>
              <a:t> This step involves the implementation of models and their validation under real-world farming conditions since field data, as well environmental factors might vary greatly.</a:t>
            </a:r>
            <a:endParaRPr lang="en-US" sz="1400" spc="-42">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90"/>
              </a:lnSpc>
              <a:buFont typeface="Wingdings" panose="05000000000000000000" charset="0"/>
              <a:buChar char="§"/>
            </a:pPr>
            <a:r>
              <a:rPr lang="en-US" sz="1400" b="1" spc="-42">
                <a:solidFill>
                  <a:srgbClr val="FFFFFF">
                    <a:alpha val="83922"/>
                  </a:srgbClr>
                </a:solidFill>
                <a:latin typeface="Times New Roman" panose="02020603050405020304" charset="0"/>
                <a:ea typeface="DM Sans"/>
                <a:cs typeface="Times New Roman" panose="02020603050405020304" charset="0"/>
                <a:sym typeface="DM Sans"/>
              </a:rPr>
              <a:t>Scalable:</a:t>
            </a:r>
            <a:r>
              <a:rPr lang="en-US" sz="1400" spc="-42">
                <a:solidFill>
                  <a:srgbClr val="FFFFFF">
                    <a:alpha val="83922"/>
                  </a:srgbClr>
                </a:solidFill>
                <a:latin typeface="Times New Roman" panose="02020603050405020304" charset="0"/>
                <a:ea typeface="DM Sans"/>
                <a:cs typeface="Times New Roman" panose="02020603050405020304" charset="0"/>
                <a:sym typeface="DM Sans"/>
              </a:rPr>
              <a:t> Make sure it can be scaled for different crops and regions from Ghana.</a:t>
            </a:r>
            <a:endParaRPr lang="en-US" sz="1400" spc="-42">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9" name="AutoShape 29"/>
          <p:cNvSpPr/>
          <p:nvPr/>
        </p:nvSpPr>
        <p:spPr>
          <a:xfrm>
            <a:off x="636905" y="1899285"/>
            <a:ext cx="19050" cy="4172585"/>
          </a:xfrm>
          <a:prstGeom prst="line">
            <a:avLst/>
          </a:prstGeom>
          <a:ln w="38100" cap="flat">
            <a:solidFill>
              <a:srgbClr val="FFFFFF">
                <a:alpha val="80000"/>
              </a:srgbClr>
            </a:solidFill>
            <a:prstDash val="solid"/>
            <a:headEnd type="none" w="sm" len="sm"/>
            <a:tailEnd type="none" w="sm" len="sm"/>
          </a:ln>
        </p:spPr>
      </p:sp>
      <p:pic>
        <p:nvPicPr>
          <p:cNvPr id="32" name="Picture 31"/>
          <p:cNvPicPr>
            <a:picLocks noChangeAspect="1"/>
          </p:cNvPicPr>
          <p:nvPr/>
        </p:nvPicPr>
        <p:blipFill>
          <a:blip r:embed="rId1"/>
          <a:stretch>
            <a:fillRect/>
          </a:stretch>
        </p:blipFill>
        <p:spPr>
          <a:xfrm>
            <a:off x="8052647" y="939800"/>
            <a:ext cx="3769360" cy="5132917"/>
          </a:xfrm>
          <a:prstGeom prst="rect">
            <a:avLst/>
          </a:prstGeom>
        </p:spPr>
      </p:pic>
      <p:pic>
        <p:nvPicPr>
          <p:cNvPr id="33" name="Picture 32"/>
          <p:cNvPicPr>
            <a:picLocks noChangeAspect="1"/>
          </p:cNvPicPr>
          <p:nvPr/>
        </p:nvPicPr>
        <p:blipFill>
          <a:blip r:embed="rId2"/>
          <a:stretch>
            <a:fillRect/>
          </a:stretch>
        </p:blipFill>
        <p:spPr>
          <a:xfrm>
            <a:off x="7186083" y="3276600"/>
            <a:ext cx="2114973" cy="2143337"/>
          </a:xfrm>
          <a:prstGeom prst="rect">
            <a:avLst/>
          </a:prstGeom>
          <a:noFill/>
          <a:ln w="190500" cmpd="sng">
            <a:solidFill>
              <a:schemeClr val="bg1">
                <a:lumMod val="50000"/>
              </a:schemeClr>
            </a:solidFill>
            <a:prstDash val="solid"/>
          </a:ln>
          <a:effectLst>
            <a:glow rad="228600">
              <a:schemeClr val="accent3">
                <a:satMod val="175000"/>
                <a:alpha val="40000"/>
              </a:schemeClr>
            </a:glo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63869"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19" name="TextBox 19"/>
          <p:cNvSpPr txBox="1"/>
          <p:nvPr/>
        </p:nvSpPr>
        <p:spPr>
          <a:xfrm>
            <a:off x="9053619" y="566253"/>
            <a:ext cx="280523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Reseach objective</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0" name="TextBox 20"/>
          <p:cNvSpPr txBox="1"/>
          <p:nvPr/>
        </p:nvSpPr>
        <p:spPr>
          <a:xfrm>
            <a:off x="6301209" y="566253"/>
            <a:ext cx="2752410"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1" name="TextBox 21"/>
          <p:cNvSpPr txBox="1"/>
          <p:nvPr/>
        </p:nvSpPr>
        <p:spPr>
          <a:xfrm>
            <a:off x="461511" y="566228"/>
            <a:ext cx="4693841" cy="1141095"/>
          </a:xfrm>
          <a:prstGeom prst="rect">
            <a:avLst/>
          </a:prstGeom>
        </p:spPr>
        <p:txBody>
          <a:bodyPr lIns="0" tIns="0" rIns="0" bIns="0" rtlCol="0" anchor="t">
            <a:spAutoFit/>
          </a:bodyPr>
          <a:lstStyle/>
          <a:p>
            <a:pPr algn="l">
              <a:lnSpc>
                <a:spcPts val="8900"/>
              </a:lnSpc>
            </a:pPr>
            <a:r>
              <a:rPr lang="en-US" sz="4000">
                <a:solidFill>
                  <a:srgbClr val="FFFFFF">
                    <a:alpha val="83922"/>
                  </a:srgbClr>
                </a:solidFill>
                <a:latin typeface="Times New Roman" panose="02020603050405020304" charset="0"/>
                <a:ea typeface="DM Sans Bold"/>
                <a:cs typeface="Times New Roman" panose="02020603050405020304" charset="0"/>
                <a:sym typeface="DM Sans Bold"/>
              </a:rPr>
              <a:t>Reseach Objective</a:t>
            </a:r>
            <a:endParaRPr lang="en-US" sz="4000">
              <a:solidFill>
                <a:srgbClr val="FFFFFF">
                  <a:alpha val="83922"/>
                </a:srgbClr>
              </a:solidFill>
              <a:latin typeface="Times New Roman" panose="02020603050405020304" charset="0"/>
              <a:ea typeface="DM Sans Bold"/>
              <a:cs typeface="Times New Roman" panose="02020603050405020304" charset="0"/>
              <a:sym typeface="DM Sans Bold"/>
            </a:endParaRPr>
          </a:p>
        </p:txBody>
      </p:sp>
      <p:grpSp>
        <p:nvGrpSpPr>
          <p:cNvPr id="22" name="Group 22"/>
          <p:cNvGrpSpPr/>
          <p:nvPr/>
        </p:nvGrpSpPr>
        <p:grpSpPr>
          <a:xfrm rot="0">
            <a:off x="6715619" y="868068"/>
            <a:ext cx="5143235" cy="5634633"/>
            <a:chOff x="0" y="0"/>
            <a:chExt cx="10286471" cy="11269265"/>
          </a:xfrm>
        </p:grpSpPr>
        <p:pic>
          <p:nvPicPr>
            <p:cNvPr id="23" name="Picture 23"/>
            <p:cNvPicPr>
              <a:picLocks noChangeAspect="1"/>
            </p:cNvPicPr>
            <p:nvPr/>
          </p:nvPicPr>
          <p:blipFill>
            <a:blip r:embed="rId1">
              <a:alphaModFix amt="85000"/>
            </a:blip>
            <a:srcRect t="13504" b="13504"/>
            <a:stretch>
              <a:fillRect/>
            </a:stretch>
          </p:blipFill>
          <p:spPr>
            <a:xfrm>
              <a:off x="0" y="0"/>
              <a:ext cx="10286471" cy="11269265"/>
            </a:xfrm>
            <a:prstGeom prst="rect">
              <a:avLst/>
            </a:prstGeom>
          </p:spPr>
        </p:pic>
      </p:grpSp>
      <p:sp>
        <p:nvSpPr>
          <p:cNvPr id="24" name="TextBox 24"/>
          <p:cNvSpPr txBox="1"/>
          <p:nvPr/>
        </p:nvSpPr>
        <p:spPr>
          <a:xfrm>
            <a:off x="1057275" y="2661920"/>
            <a:ext cx="5438140" cy="3971290"/>
          </a:xfrm>
          <a:prstGeom prst="rect">
            <a:avLst/>
          </a:prstGeom>
        </p:spPr>
        <p:txBody>
          <a:bodyPr lIns="0" tIns="0" rIns="0" bIns="0" rtlCol="0" anchor="t">
            <a:noAutofit/>
          </a:bodyPr>
          <a:lstStyle/>
          <a:p>
            <a:pPr marL="285750" indent="-285750" algn="l">
              <a:lnSpc>
                <a:spcPct val="100000"/>
              </a:lnSpc>
              <a:buFont typeface="Wingdings" panose="05000000000000000000" charset="0"/>
              <a:buChar char="§"/>
            </a:pPr>
            <a:r>
              <a:rPr lang="en-US" sz="1600" b="1" spc="-93">
                <a:solidFill>
                  <a:srgbClr val="FFFFFF">
                    <a:alpha val="83922"/>
                  </a:srgbClr>
                </a:solidFill>
                <a:latin typeface="Times New Roman" panose="02020603050405020304" charset="0"/>
                <a:ea typeface="DM Sans Italics"/>
                <a:cs typeface="Times New Roman" panose="02020603050405020304" charset="0"/>
                <a:sym typeface="DM Sans Italics"/>
              </a:rPr>
              <a:t>Build and Train Models</a:t>
            </a:r>
            <a:r>
              <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rPr>
              <a:t>: Develop ML/DL models (using the Ghana farm integrated data, synthetics) to predict diseases of crop.</a:t>
            </a:r>
            <a:endPar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endParaRPr>
          </a:p>
          <a:p>
            <a:pPr marL="285750" indent="-285750" algn="l">
              <a:lnSpc>
                <a:spcPct val="100000"/>
              </a:lnSpc>
              <a:buFont typeface="Wingdings" panose="05000000000000000000" charset="0"/>
              <a:buChar char="§"/>
            </a:pPr>
            <a:r>
              <a:rPr lang="en-US" sz="1600" b="1" spc="-93">
                <a:solidFill>
                  <a:srgbClr val="FFFFFF">
                    <a:alpha val="83922"/>
                  </a:srgbClr>
                </a:solidFill>
                <a:latin typeface="Times New Roman" panose="02020603050405020304" charset="0"/>
                <a:ea typeface="DM Sans Italics"/>
                <a:cs typeface="Times New Roman" panose="02020603050405020304" charset="0"/>
                <a:sym typeface="DM Sans Italics"/>
              </a:rPr>
              <a:t>Accuracy and Efficiency Check:</a:t>
            </a:r>
            <a:r>
              <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rPr>
              <a:t> Undertake Wastewater treatment plant field trials to evaluate the performance of new models with previously existing methods for prediction.</a:t>
            </a:r>
            <a:endPar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endParaRPr>
          </a:p>
          <a:p>
            <a:pPr marL="285750" indent="-285750" algn="l">
              <a:lnSpc>
                <a:spcPct val="100000"/>
              </a:lnSpc>
              <a:buFont typeface="Wingdings" panose="05000000000000000000" charset="0"/>
              <a:buChar char="§"/>
            </a:pPr>
            <a:r>
              <a:rPr lang="en-US" sz="1600" b="1" spc="-93">
                <a:solidFill>
                  <a:srgbClr val="FFFFFF">
                    <a:alpha val="83922"/>
                  </a:srgbClr>
                </a:solidFill>
                <a:latin typeface="Times New Roman" panose="02020603050405020304" charset="0"/>
                <a:ea typeface="DM Sans Italics"/>
                <a:cs typeface="Times New Roman" panose="02020603050405020304" charset="0"/>
                <a:sym typeface="DM Sans Italics"/>
              </a:rPr>
              <a:t>Improve Usability:</a:t>
            </a:r>
            <a:r>
              <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rPr>
              <a:t> Design an easy interface for farmers to easily find the predictions and forecasting.</a:t>
            </a:r>
            <a:endPar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endParaRPr>
          </a:p>
          <a:p>
            <a:pPr marL="285750" indent="-285750" algn="l">
              <a:lnSpc>
                <a:spcPct val="100000"/>
              </a:lnSpc>
              <a:buFont typeface="Wingdings" panose="05000000000000000000" charset="0"/>
              <a:buChar char="§"/>
            </a:pPr>
            <a:r>
              <a:rPr lang="en-US" sz="1600" b="1" spc="-93">
                <a:solidFill>
                  <a:srgbClr val="FFFFFF">
                    <a:alpha val="83922"/>
                  </a:srgbClr>
                </a:solidFill>
                <a:latin typeface="Times New Roman" panose="02020603050405020304" charset="0"/>
                <a:ea typeface="DM Sans Italics"/>
                <a:cs typeface="Times New Roman" panose="02020603050405020304" charset="0"/>
                <a:sym typeface="DM Sans Italics"/>
              </a:rPr>
              <a:t>Scalability:</a:t>
            </a:r>
            <a:r>
              <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rPr>
              <a:t> Examine the scalability of taking what we have built and transferring it to other regions, as well in regards with crops.</a:t>
            </a:r>
            <a:endPar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endParaRPr>
          </a:p>
        </p:txBody>
      </p:sp>
      <p:sp>
        <p:nvSpPr>
          <p:cNvPr id="25" name="AutoShape 25"/>
          <p:cNvSpPr/>
          <p:nvPr/>
        </p:nvSpPr>
        <p:spPr>
          <a:xfrm>
            <a:off x="740410" y="2219325"/>
            <a:ext cx="10160" cy="2834640"/>
          </a:xfrm>
          <a:prstGeom prst="line">
            <a:avLst/>
          </a:prstGeom>
          <a:ln w="38100" cap="flat">
            <a:solidFill>
              <a:srgbClr val="FFFFFF">
                <a:alpha val="80000"/>
              </a:srgbClr>
            </a:solidFill>
            <a:prstDash val="solid"/>
            <a:headEnd type="none" w="sm" len="sm"/>
            <a:tailEnd type="none" w="sm" len="sm"/>
          </a:ln>
        </p:spPr>
      </p:sp>
      <p:sp>
        <p:nvSpPr>
          <p:cNvPr id="26" name="AutoShape 26"/>
          <p:cNvSpPr/>
          <p:nvPr/>
        </p:nvSpPr>
        <p:spPr>
          <a:xfrm flipV="1">
            <a:off x="11098521" y="6014553"/>
            <a:ext cx="293099" cy="0"/>
          </a:xfrm>
          <a:prstGeom prst="line">
            <a:avLst/>
          </a:prstGeom>
          <a:ln w="38100" cap="rnd">
            <a:solidFill>
              <a:srgbClr val="FFFFFF">
                <a:alpha val="83922"/>
              </a:srgbClr>
            </a:solidFill>
            <a:prstDash val="solid"/>
            <a:headEnd type="none" w="sm" len="sm"/>
            <a:tailEnd type="arrow" w="med" len="sm"/>
          </a:ln>
        </p:spPr>
      </p:sp>
      <p:sp>
        <p:nvSpPr>
          <p:cNvPr id="27" name="TextBox 27"/>
          <p:cNvSpPr txBox="1"/>
          <p:nvPr/>
        </p:nvSpPr>
        <p:spPr>
          <a:xfrm>
            <a:off x="6487827"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66787F"/>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63869"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19" name="AutoShape 19"/>
          <p:cNvSpPr/>
          <p:nvPr/>
        </p:nvSpPr>
        <p:spPr>
          <a:xfrm flipV="1">
            <a:off x="11098521" y="6014553"/>
            <a:ext cx="293099" cy="0"/>
          </a:xfrm>
          <a:prstGeom prst="line">
            <a:avLst/>
          </a:prstGeom>
          <a:ln w="38100" cap="rnd">
            <a:solidFill>
              <a:srgbClr val="FFFFFF">
                <a:alpha val="83922"/>
              </a:srgbClr>
            </a:solidFill>
            <a:prstDash val="solid"/>
            <a:headEnd type="none" w="sm" len="sm"/>
            <a:tailEnd type="arrow" w="med" len="sm"/>
          </a:ln>
        </p:spPr>
      </p:sp>
      <p:sp>
        <p:nvSpPr>
          <p:cNvPr id="20" name="TextBox 20"/>
          <p:cNvSpPr txBox="1"/>
          <p:nvPr/>
        </p:nvSpPr>
        <p:spPr>
          <a:xfrm>
            <a:off x="9053619" y="453223"/>
            <a:ext cx="2805235" cy="622935"/>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LIMITATIONS &amp; FUTUREWORK</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1" name="TextBox 21"/>
          <p:cNvSpPr txBox="1"/>
          <p:nvPr/>
        </p:nvSpPr>
        <p:spPr>
          <a:xfrm>
            <a:off x="6546817" y="566253"/>
            <a:ext cx="2269414"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2" name="TextBox 22"/>
          <p:cNvSpPr txBox="1"/>
          <p:nvPr/>
        </p:nvSpPr>
        <p:spPr>
          <a:xfrm>
            <a:off x="508635" y="877570"/>
            <a:ext cx="8072755" cy="948690"/>
          </a:xfrm>
          <a:prstGeom prst="rect">
            <a:avLst/>
          </a:prstGeom>
        </p:spPr>
        <p:txBody>
          <a:bodyPr wrap="square" lIns="0" tIns="0" rIns="0" bIns="0" rtlCol="0" anchor="t">
            <a:spAutoFit/>
          </a:bodyPr>
          <a:lstStyle/>
          <a:p>
            <a:pPr algn="l">
              <a:lnSpc>
                <a:spcPts val="7400"/>
              </a:lnSpc>
            </a:pPr>
            <a:r>
              <a:rPr lang="en-US" sz="4935">
                <a:solidFill>
                  <a:srgbClr val="FFFFFF">
                    <a:alpha val="83922"/>
                  </a:srgbClr>
                </a:solidFill>
                <a:latin typeface="Times New Roman" panose="02020603050405020304" charset="0"/>
                <a:ea typeface="DM Sans Bold"/>
                <a:cs typeface="Times New Roman" panose="02020603050405020304" charset="0"/>
                <a:sym typeface="DM Sans Bold"/>
              </a:rPr>
              <a:t>Limitations </a:t>
            </a:r>
            <a:endParaRPr lang="en-US" sz="4935">
              <a:solidFill>
                <a:srgbClr val="FFFFFF">
                  <a:alpha val="83922"/>
                </a:srgbClr>
              </a:solidFill>
              <a:latin typeface="Times New Roman" panose="02020603050405020304" charset="0"/>
              <a:ea typeface="DM Sans Bold"/>
              <a:cs typeface="Times New Roman" panose="02020603050405020304" charset="0"/>
              <a:sym typeface="DM Sans Bold"/>
            </a:endParaRPr>
          </a:p>
        </p:txBody>
      </p:sp>
      <p:sp>
        <p:nvSpPr>
          <p:cNvPr id="23" name="TextBox 23"/>
          <p:cNvSpPr txBox="1"/>
          <p:nvPr/>
        </p:nvSpPr>
        <p:spPr>
          <a:xfrm>
            <a:off x="6487827"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
        <p:nvSpPr>
          <p:cNvPr id="24" name="AutoShape 24"/>
          <p:cNvSpPr/>
          <p:nvPr/>
        </p:nvSpPr>
        <p:spPr>
          <a:xfrm>
            <a:off x="654685" y="2124075"/>
            <a:ext cx="8890" cy="3695065"/>
          </a:xfrm>
          <a:prstGeom prst="line">
            <a:avLst/>
          </a:prstGeom>
          <a:ln w="38100" cap="flat">
            <a:solidFill>
              <a:srgbClr val="FFFFFF">
                <a:alpha val="80000"/>
              </a:srgbClr>
            </a:solidFill>
            <a:prstDash val="solid"/>
            <a:headEnd type="none" w="sm" len="sm"/>
            <a:tailEnd type="none" w="sm" len="sm"/>
          </a:ln>
        </p:spPr>
      </p:sp>
      <p:sp>
        <p:nvSpPr>
          <p:cNvPr id="25" name="TextBox 25"/>
          <p:cNvSpPr txBox="1"/>
          <p:nvPr/>
        </p:nvSpPr>
        <p:spPr>
          <a:xfrm>
            <a:off x="1049020" y="2233930"/>
            <a:ext cx="10470515" cy="7677150"/>
          </a:xfrm>
          <a:prstGeom prst="rect">
            <a:avLst/>
          </a:prstGeom>
        </p:spPr>
        <p:txBody>
          <a:bodyPr wrap="square" lIns="0" tIns="0" rIns="0" bIns="0" rtlCol="0" anchor="t">
            <a:noAutofit/>
          </a:bodyPr>
          <a:lstStyle/>
          <a:p>
            <a:pPr algn="l">
              <a:lnSpc>
                <a:spcPct val="100000"/>
              </a:lnSpc>
            </a:pPr>
            <a:endParaRPr lang="en-US" sz="1600"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l">
              <a:lnSpc>
                <a:spcPct val="100000"/>
              </a:lnSpc>
              <a:buFont typeface="Wingdings" panose="05000000000000000000" charset="0"/>
              <a:buChar char="§"/>
            </a:pPr>
            <a:r>
              <a:rPr lang="en-US" sz="1600" spc="-40">
                <a:solidFill>
                  <a:srgbClr val="FFFFFF">
                    <a:alpha val="83922"/>
                  </a:srgbClr>
                </a:solidFill>
                <a:latin typeface="Times New Roman" panose="02020603050405020304" charset="0"/>
                <a:ea typeface="DM Sans"/>
                <a:cs typeface="Times New Roman" panose="02020603050405020304" charset="0"/>
                <a:sym typeface="DM Sans"/>
              </a:rPr>
              <a:t>Data Availability: Lack of good quality real farm data from Ghanaian farms file; this may reduce model performance.</a:t>
            </a:r>
            <a:endParaRPr lang="en-US" sz="16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ct val="100000"/>
              </a:lnSpc>
            </a:pPr>
            <a:endParaRPr lang="en-US" sz="1600"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l">
              <a:lnSpc>
                <a:spcPct val="100000"/>
              </a:lnSpc>
              <a:buFont typeface="Wingdings" panose="05000000000000000000" charset="0"/>
              <a:buChar char="§"/>
            </a:pPr>
            <a:r>
              <a:rPr lang="en-US" sz="1600" spc="-40">
                <a:solidFill>
                  <a:srgbClr val="FFFFFF">
                    <a:alpha val="83922"/>
                  </a:srgbClr>
                </a:solidFill>
                <a:latin typeface="Times New Roman" panose="02020603050405020304" charset="0"/>
                <a:ea typeface="DM Sans"/>
                <a:cs typeface="Times New Roman" panose="02020603050405020304" charset="0"/>
                <a:sym typeface="DM Sans"/>
              </a:rPr>
              <a:t>Model Generalization — Models are trained on specific data sets and can be transfer learned to some extent, but models cannot generalize across different regions or crop types without fine-tuning adaptations.</a:t>
            </a:r>
            <a:endParaRPr lang="en-US" sz="16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ct val="100000"/>
              </a:lnSpc>
            </a:pPr>
            <a:endParaRPr lang="en-US" sz="1600"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l">
              <a:lnSpc>
                <a:spcPct val="100000"/>
              </a:lnSpc>
              <a:buFont typeface="Wingdings" panose="05000000000000000000" charset="0"/>
              <a:buChar char="§"/>
            </a:pPr>
            <a:r>
              <a:rPr lang="en-US" sz="1600" spc="-40">
                <a:solidFill>
                  <a:srgbClr val="FFFFFF">
                    <a:alpha val="83922"/>
                  </a:srgbClr>
                </a:solidFill>
                <a:latin typeface="Times New Roman" panose="02020603050405020304" charset="0"/>
                <a:ea typeface="DM Sans"/>
                <a:cs typeface="Times New Roman" panose="02020603050405020304" charset="0"/>
                <a:sym typeface="DM Sans"/>
              </a:rPr>
              <a:t>Lack of Resources: There might be a finite amount of computational and financial resources available to train and deploy sophisticated ML/DL models.</a:t>
            </a:r>
            <a:endParaRPr lang="en-US" sz="16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ct val="100000"/>
              </a:lnSpc>
            </a:pPr>
            <a:endParaRPr lang="en-US" sz="1600"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l">
              <a:lnSpc>
                <a:spcPct val="100000"/>
              </a:lnSpc>
              <a:buFont typeface="Wingdings" panose="05000000000000000000" charset="0"/>
              <a:buChar char="§"/>
            </a:pPr>
            <a:r>
              <a:rPr lang="en-US" sz="1600" spc="-40">
                <a:solidFill>
                  <a:srgbClr val="FFFFFF">
                    <a:alpha val="83922"/>
                  </a:srgbClr>
                </a:solidFill>
                <a:latin typeface="Times New Roman" panose="02020603050405020304" charset="0"/>
                <a:ea typeface="DM Sans"/>
                <a:cs typeface="Times New Roman" panose="02020603050405020304" charset="0"/>
                <a:sym typeface="DM Sans"/>
              </a:rPr>
              <a:t>Field Implementation Variability in field conditions and farmer practices may limit the applicability and effectiveness of recommendations.</a:t>
            </a:r>
            <a:endParaRPr lang="en-US" sz="16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ct val="100000"/>
              </a:lnSpc>
            </a:pPr>
            <a:endParaRPr lang="en-US" sz="16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ct val="100000"/>
              </a:lnSpc>
            </a:pPr>
            <a:endParaRPr lang="en-US" sz="1600" spc="-40">
              <a:solidFill>
                <a:srgbClr val="FFFFFF">
                  <a:alpha val="83922"/>
                </a:srgbClr>
              </a:solidFill>
              <a:latin typeface="Times New Roman" panose="02020603050405020304" charset="0"/>
              <a:ea typeface="DM Sans"/>
              <a:cs typeface="Times New Roman" panose="02020603050405020304" charset="0"/>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66787F"/>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63869"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19" name="AutoShape 19"/>
          <p:cNvSpPr/>
          <p:nvPr/>
        </p:nvSpPr>
        <p:spPr>
          <a:xfrm flipV="1">
            <a:off x="11098521" y="6014553"/>
            <a:ext cx="293099" cy="0"/>
          </a:xfrm>
          <a:prstGeom prst="line">
            <a:avLst/>
          </a:prstGeom>
          <a:ln w="38100" cap="rnd">
            <a:solidFill>
              <a:srgbClr val="FFFFFF">
                <a:alpha val="83922"/>
              </a:srgbClr>
            </a:solidFill>
            <a:prstDash val="solid"/>
            <a:headEnd type="none" w="sm" len="sm"/>
            <a:tailEnd type="arrow" w="med" len="sm"/>
          </a:ln>
        </p:spPr>
      </p:sp>
      <p:sp>
        <p:nvSpPr>
          <p:cNvPr id="20" name="TextBox 20"/>
          <p:cNvSpPr txBox="1"/>
          <p:nvPr/>
        </p:nvSpPr>
        <p:spPr>
          <a:xfrm>
            <a:off x="9053619" y="453223"/>
            <a:ext cx="280523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 FUTUREWORK</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1" name="TextBox 21"/>
          <p:cNvSpPr txBox="1"/>
          <p:nvPr/>
        </p:nvSpPr>
        <p:spPr>
          <a:xfrm>
            <a:off x="6546817" y="566253"/>
            <a:ext cx="2269414"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2" name="TextBox 22"/>
          <p:cNvSpPr txBox="1"/>
          <p:nvPr/>
        </p:nvSpPr>
        <p:spPr>
          <a:xfrm>
            <a:off x="508635" y="877570"/>
            <a:ext cx="8072755" cy="948690"/>
          </a:xfrm>
          <a:prstGeom prst="rect">
            <a:avLst/>
          </a:prstGeom>
        </p:spPr>
        <p:txBody>
          <a:bodyPr wrap="square" lIns="0" tIns="0" rIns="0" bIns="0" rtlCol="0" anchor="t">
            <a:spAutoFit/>
          </a:bodyPr>
          <a:lstStyle/>
          <a:p>
            <a:pPr algn="l">
              <a:lnSpc>
                <a:spcPts val="7400"/>
              </a:lnSpc>
            </a:pPr>
            <a:r>
              <a:rPr lang="en-US" sz="4935">
                <a:solidFill>
                  <a:srgbClr val="FFFFFF">
                    <a:alpha val="83922"/>
                  </a:srgbClr>
                </a:solidFill>
                <a:latin typeface="Times New Roman" panose="02020603050405020304" charset="0"/>
                <a:ea typeface="DM Sans Bold"/>
                <a:cs typeface="Times New Roman" panose="02020603050405020304" charset="0"/>
                <a:sym typeface="DM Sans Bold"/>
              </a:rPr>
              <a:t>Futurework</a:t>
            </a:r>
            <a:endParaRPr lang="en-US" sz="4935">
              <a:solidFill>
                <a:srgbClr val="FFFFFF">
                  <a:alpha val="83922"/>
                </a:srgbClr>
              </a:solidFill>
              <a:latin typeface="Times New Roman" panose="02020603050405020304" charset="0"/>
              <a:ea typeface="DM Sans Bold"/>
              <a:cs typeface="Times New Roman" panose="02020603050405020304" charset="0"/>
              <a:sym typeface="DM Sans Bold"/>
            </a:endParaRPr>
          </a:p>
        </p:txBody>
      </p:sp>
      <p:sp>
        <p:nvSpPr>
          <p:cNvPr id="23" name="TextBox 23"/>
          <p:cNvSpPr txBox="1"/>
          <p:nvPr/>
        </p:nvSpPr>
        <p:spPr>
          <a:xfrm>
            <a:off x="6487827"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
        <p:nvSpPr>
          <p:cNvPr id="24" name="AutoShape 24"/>
          <p:cNvSpPr/>
          <p:nvPr/>
        </p:nvSpPr>
        <p:spPr>
          <a:xfrm>
            <a:off x="654685" y="2124075"/>
            <a:ext cx="8890" cy="3695065"/>
          </a:xfrm>
          <a:prstGeom prst="line">
            <a:avLst/>
          </a:prstGeom>
          <a:ln w="38100" cap="flat">
            <a:solidFill>
              <a:srgbClr val="FFFFFF">
                <a:alpha val="80000"/>
              </a:srgbClr>
            </a:solidFill>
            <a:prstDash val="solid"/>
            <a:headEnd type="none" w="sm" len="sm"/>
            <a:tailEnd type="none" w="sm" len="sm"/>
          </a:ln>
        </p:spPr>
      </p:sp>
      <p:sp>
        <p:nvSpPr>
          <p:cNvPr id="25" name="TextBox 25"/>
          <p:cNvSpPr txBox="1"/>
          <p:nvPr/>
        </p:nvSpPr>
        <p:spPr>
          <a:xfrm>
            <a:off x="1049020" y="2487295"/>
            <a:ext cx="10470515" cy="7677150"/>
          </a:xfrm>
          <a:prstGeom prst="rect">
            <a:avLst/>
          </a:prstGeom>
        </p:spPr>
        <p:txBody>
          <a:bodyPr wrap="square" lIns="0" tIns="0" rIns="0" bIns="0" rtlCol="0" anchor="t">
            <a:noAutofit/>
          </a:bodyPr>
          <a:lstStyle/>
          <a:p>
            <a:pPr algn="l">
              <a:lnSpc>
                <a:spcPct val="100000"/>
              </a:lnSpc>
            </a:pP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ct val="100000"/>
              </a:lnSpc>
            </a:pP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l">
              <a:lnSpc>
                <a:spcPct val="100000"/>
              </a:lnSpc>
              <a:buFont typeface="Wingdings" panose="05000000000000000000" charset="0"/>
              <a:buChar char="§"/>
            </a:pPr>
            <a:r>
              <a:rPr lang="en-US" sz="1400" spc="-40">
                <a:solidFill>
                  <a:srgbClr val="FFFFFF">
                    <a:alpha val="83922"/>
                  </a:srgbClr>
                </a:solidFill>
                <a:latin typeface="Times New Roman" panose="02020603050405020304" charset="0"/>
                <a:ea typeface="DM Sans"/>
                <a:cs typeface="Times New Roman" panose="02020603050405020304" charset="0"/>
                <a:sym typeface="DM Sans"/>
              </a:rPr>
              <a:t>Enhance Model: Leverage sophisticated DL (Deep Learning) and hybrid techniques,test out more advanced models for even better predictions/recommendations.</a:t>
            </a: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ct val="100000"/>
              </a:lnSpc>
            </a:pP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l">
              <a:lnSpc>
                <a:spcPct val="100000"/>
              </a:lnSpc>
              <a:buFont typeface="Wingdings" panose="05000000000000000000" charset="0"/>
              <a:buChar char="§"/>
            </a:pPr>
            <a:r>
              <a:rPr lang="en-US" sz="1400" spc="-40">
                <a:solidFill>
                  <a:srgbClr val="FFFFFF">
                    <a:alpha val="83922"/>
                  </a:srgbClr>
                </a:solidFill>
                <a:latin typeface="Times New Roman" panose="02020603050405020304" charset="0"/>
                <a:ea typeface="DM Sans"/>
                <a:cs typeface="Times New Roman" panose="02020603050405020304" charset="0"/>
                <a:sym typeface="DM Sans"/>
              </a:rPr>
              <a:t>Cross-Regional Validation : The validated models should be tested and fine-tuned for application in other regions and crop types.</a:t>
            </a: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ct val="100000"/>
              </a:lnSpc>
            </a:pP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l">
              <a:lnSpc>
                <a:spcPct val="100000"/>
              </a:lnSpc>
              <a:buFont typeface="Wingdings" panose="05000000000000000000" charset="0"/>
              <a:buChar char="§"/>
            </a:pPr>
            <a:r>
              <a:rPr lang="en-US" sz="1400" spc="-40">
                <a:solidFill>
                  <a:srgbClr val="FFFFFF">
                    <a:alpha val="83922"/>
                  </a:srgbClr>
                </a:solidFill>
                <a:latin typeface="Times New Roman" panose="02020603050405020304" charset="0"/>
                <a:ea typeface="DM Sans"/>
                <a:cs typeface="Times New Roman" panose="02020603050405020304" charset="0"/>
                <a:sym typeface="DM Sans"/>
              </a:rPr>
              <a:t>IoT: connect Internet of Things (IoT) devices and sensors to gather the real time data for more accurate predictions and recommendations.</a:t>
            </a: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ct val="100000"/>
              </a:lnSpc>
            </a:pP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l">
              <a:lnSpc>
                <a:spcPct val="100000"/>
              </a:lnSpc>
              <a:buFont typeface="Wingdings" panose="05000000000000000000" charset="0"/>
              <a:buChar char="§"/>
            </a:pP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63869"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19" name="TextBox 19"/>
          <p:cNvSpPr txBox="1"/>
          <p:nvPr/>
        </p:nvSpPr>
        <p:spPr>
          <a:xfrm>
            <a:off x="9053619" y="566253"/>
            <a:ext cx="280523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Conclusion</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0" name="TextBox 20"/>
          <p:cNvSpPr txBox="1"/>
          <p:nvPr/>
        </p:nvSpPr>
        <p:spPr>
          <a:xfrm>
            <a:off x="6301209" y="460208"/>
            <a:ext cx="2752410"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1" name="TextBox 21"/>
          <p:cNvSpPr txBox="1"/>
          <p:nvPr/>
        </p:nvSpPr>
        <p:spPr>
          <a:xfrm>
            <a:off x="394844" y="771325"/>
            <a:ext cx="3774294" cy="918210"/>
          </a:xfrm>
          <a:prstGeom prst="rect">
            <a:avLst/>
          </a:prstGeom>
        </p:spPr>
        <p:txBody>
          <a:bodyPr lIns="0" tIns="0" rIns="0" bIns="0" rtlCol="0" anchor="t">
            <a:spAutoFit/>
          </a:bodyPr>
          <a:lstStyle/>
          <a:p>
            <a:pPr algn="l">
              <a:lnSpc>
                <a:spcPts val="7160"/>
              </a:lnSpc>
            </a:pPr>
            <a:r>
              <a:rPr lang="en-US" sz="4775">
                <a:solidFill>
                  <a:srgbClr val="FFFFFF">
                    <a:alpha val="83922"/>
                  </a:srgbClr>
                </a:solidFill>
                <a:latin typeface="Times New Roman" panose="02020603050405020304" charset="0"/>
                <a:ea typeface="DM Sans Bold"/>
                <a:cs typeface="Times New Roman" panose="02020603050405020304" charset="0"/>
                <a:sym typeface="DM Sans Bold"/>
              </a:rPr>
              <a:t>conclusion</a:t>
            </a:r>
            <a:endParaRPr lang="en-US" sz="4775">
              <a:solidFill>
                <a:srgbClr val="FFFFFF">
                  <a:alpha val="83922"/>
                </a:srgbClr>
              </a:solidFill>
              <a:latin typeface="Times New Roman" panose="02020603050405020304" charset="0"/>
              <a:ea typeface="DM Sans Bold"/>
              <a:cs typeface="Times New Roman" panose="02020603050405020304" charset="0"/>
              <a:sym typeface="DM Sans Bold"/>
            </a:endParaRPr>
          </a:p>
        </p:txBody>
      </p:sp>
      <p:grpSp>
        <p:nvGrpSpPr>
          <p:cNvPr id="22" name="Group 22"/>
          <p:cNvGrpSpPr/>
          <p:nvPr/>
        </p:nvGrpSpPr>
        <p:grpSpPr>
          <a:xfrm rot="0">
            <a:off x="6715619" y="868068"/>
            <a:ext cx="5143235" cy="5634633"/>
            <a:chOff x="0" y="0"/>
            <a:chExt cx="10286471" cy="11269265"/>
          </a:xfrm>
        </p:grpSpPr>
        <p:pic>
          <p:nvPicPr>
            <p:cNvPr id="23" name="Picture 23"/>
            <p:cNvPicPr>
              <a:picLocks noChangeAspect="1"/>
            </p:cNvPicPr>
            <p:nvPr/>
          </p:nvPicPr>
          <p:blipFill>
            <a:blip r:embed="rId1">
              <a:alphaModFix amt="85000"/>
            </a:blip>
            <a:srcRect t="13504" b="13504"/>
            <a:stretch>
              <a:fillRect/>
            </a:stretch>
          </p:blipFill>
          <p:spPr>
            <a:xfrm>
              <a:off x="0" y="0"/>
              <a:ext cx="10286471" cy="11269265"/>
            </a:xfrm>
            <a:prstGeom prst="rect">
              <a:avLst/>
            </a:prstGeom>
          </p:spPr>
        </p:pic>
      </p:grpSp>
      <p:sp>
        <p:nvSpPr>
          <p:cNvPr id="24" name="AutoShape 24"/>
          <p:cNvSpPr/>
          <p:nvPr/>
        </p:nvSpPr>
        <p:spPr>
          <a:xfrm flipV="1">
            <a:off x="11098521" y="6014553"/>
            <a:ext cx="293099" cy="0"/>
          </a:xfrm>
          <a:prstGeom prst="line">
            <a:avLst/>
          </a:prstGeom>
          <a:ln w="38100" cap="rnd">
            <a:solidFill>
              <a:srgbClr val="FFFFFF">
                <a:alpha val="83922"/>
              </a:srgbClr>
            </a:solidFill>
            <a:prstDash val="solid"/>
            <a:headEnd type="none" w="sm" len="sm"/>
            <a:tailEnd type="arrow" w="med" len="sm"/>
          </a:ln>
        </p:spPr>
      </p:sp>
      <p:sp>
        <p:nvSpPr>
          <p:cNvPr id="25" name="TextBox 25"/>
          <p:cNvSpPr txBox="1"/>
          <p:nvPr/>
        </p:nvSpPr>
        <p:spPr>
          <a:xfrm>
            <a:off x="6487827"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
        <p:nvSpPr>
          <p:cNvPr id="26" name="AutoShape 26"/>
          <p:cNvSpPr/>
          <p:nvPr/>
        </p:nvSpPr>
        <p:spPr>
          <a:xfrm>
            <a:off x="689381" y="2818392"/>
            <a:ext cx="0" cy="2056141"/>
          </a:xfrm>
          <a:prstGeom prst="line">
            <a:avLst/>
          </a:prstGeom>
          <a:ln w="38100" cap="flat">
            <a:solidFill>
              <a:srgbClr val="FFFFFF">
                <a:alpha val="80000"/>
              </a:srgbClr>
            </a:solidFill>
            <a:prstDash val="solid"/>
            <a:headEnd type="none" w="sm" len="sm"/>
            <a:tailEnd type="none" w="sm" len="sm"/>
          </a:ln>
        </p:spPr>
      </p:sp>
      <p:sp>
        <p:nvSpPr>
          <p:cNvPr id="30" name="TextBox 30"/>
          <p:cNvSpPr txBox="1"/>
          <p:nvPr/>
        </p:nvSpPr>
        <p:spPr>
          <a:xfrm>
            <a:off x="868045" y="1979930"/>
            <a:ext cx="5761355" cy="7635240"/>
          </a:xfrm>
          <a:prstGeom prst="rect">
            <a:avLst/>
          </a:prstGeom>
        </p:spPr>
        <p:txBody>
          <a:bodyPr lIns="0" tIns="0" rIns="0" bIns="0" rtlCol="0" anchor="t">
            <a:noAutofit/>
          </a:bodyPr>
          <a:lstStyle/>
          <a:p>
            <a:pPr marL="285750" indent="-285750" algn="just">
              <a:lnSpc>
                <a:spcPts val="2340"/>
              </a:lnSpc>
              <a:buFont typeface="Wingdings" panose="05000000000000000000" charset="0"/>
              <a:buChar char="§"/>
            </a:pPr>
            <a:r>
              <a:rPr lang="en-US" sz="1735" spc="-52">
                <a:solidFill>
                  <a:srgbClr val="FFFFFF">
                    <a:alpha val="83922"/>
                  </a:srgbClr>
                </a:solidFill>
                <a:latin typeface="Times New Roman" panose="02020603050405020304" charset="0"/>
                <a:ea typeface="DM Sans"/>
                <a:cs typeface="Times New Roman" panose="02020603050405020304" charset="0"/>
                <a:sym typeface="DM Sans"/>
              </a:rPr>
              <a:t>This study proposes a novel strategy to crop disease prediction and pesticide recommendation that combines Machine Learning (ML) and Deep Learning (DL) algorithms with data from both real-world farms in Ghana and synthetic sources.</a:t>
            </a:r>
            <a:endParaRPr lang="en-US" sz="1735" spc="-52">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2340"/>
              </a:lnSpc>
              <a:buFont typeface="Wingdings" panose="05000000000000000000" charset="0"/>
              <a:buChar char="§"/>
            </a:pPr>
            <a:r>
              <a:rPr lang="en-US" sz="1735" spc="-52">
                <a:solidFill>
                  <a:srgbClr val="FFFFFF">
                    <a:alpha val="83922"/>
                  </a:srgbClr>
                </a:solidFill>
                <a:latin typeface="Times New Roman" panose="02020603050405020304" charset="0"/>
                <a:ea typeface="DM Sans"/>
                <a:cs typeface="Times New Roman" panose="02020603050405020304" charset="0"/>
                <a:sym typeface="DM Sans"/>
              </a:rPr>
              <a:t> The proposed method solves the inefficiencies of previous methods by providing an effective, automated solution that improves disease diagnosis and pesticide recommendations across a wide range of crops and environmental circumstances. </a:t>
            </a:r>
            <a:endParaRPr lang="en-US" sz="1735" spc="-52">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2340"/>
              </a:lnSpc>
              <a:buFont typeface="Wingdings" panose="05000000000000000000" charset="0"/>
              <a:buChar char="§"/>
            </a:pPr>
            <a:r>
              <a:rPr lang="en-US" sz="1735" spc="-52">
                <a:solidFill>
                  <a:srgbClr val="FFFFFF">
                    <a:alpha val="83922"/>
                  </a:srgbClr>
                </a:solidFill>
                <a:latin typeface="Times New Roman" panose="02020603050405020304" charset="0"/>
                <a:ea typeface="DM Sans"/>
                <a:cs typeface="Times New Roman" panose="02020603050405020304" charset="0"/>
                <a:sym typeface="DM Sans"/>
              </a:rPr>
              <a:t>The model, which uses advanced algorithms and a user-friendly interface, not only reduces agricultural practices but also contributes to higher crop yields, fewer dependencies on physical testing, and greater agricultural sustainability, ultimately helping to mitigate the threat of crop disease-related food shortages.</a:t>
            </a:r>
            <a:endParaRPr lang="en-US" sz="1735" spc="-52">
              <a:solidFill>
                <a:srgbClr val="FFFFFF">
                  <a:alpha val="83922"/>
                </a:srgbClr>
              </a:solidFill>
              <a:latin typeface="Times New Roman" panose="02020603050405020304" charset="0"/>
              <a:ea typeface="DM Sans"/>
              <a:cs typeface="Times New Roman" panose="02020603050405020304" charset="0"/>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63869"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19" name="Group 19"/>
          <p:cNvGrpSpPr/>
          <p:nvPr/>
        </p:nvGrpSpPr>
        <p:grpSpPr>
          <a:xfrm rot="0">
            <a:off x="333146" y="1383999"/>
            <a:ext cx="11525708" cy="3118726"/>
            <a:chOff x="0" y="0"/>
            <a:chExt cx="23051417" cy="6237452"/>
          </a:xfrm>
        </p:grpSpPr>
        <p:pic>
          <p:nvPicPr>
            <p:cNvPr id="20" name="Picture 20"/>
            <p:cNvPicPr>
              <a:picLocks noChangeAspect="1"/>
            </p:cNvPicPr>
            <p:nvPr/>
          </p:nvPicPr>
          <p:blipFill>
            <a:blip r:embed="rId1">
              <a:alphaModFix amt="85000"/>
            </a:blip>
            <a:srcRect t="45711" b="36260"/>
            <a:stretch>
              <a:fillRect/>
            </a:stretch>
          </p:blipFill>
          <p:spPr>
            <a:xfrm>
              <a:off x="0" y="0"/>
              <a:ext cx="23051417" cy="6237452"/>
            </a:xfrm>
            <a:prstGeom prst="rect">
              <a:avLst/>
            </a:prstGeom>
          </p:spPr>
        </p:pic>
      </p:grpSp>
      <p:grpSp>
        <p:nvGrpSpPr>
          <p:cNvPr id="21" name="Group 21"/>
          <p:cNvGrpSpPr/>
          <p:nvPr/>
        </p:nvGrpSpPr>
        <p:grpSpPr>
          <a:xfrm rot="0">
            <a:off x="333146" y="2967513"/>
            <a:ext cx="11525708" cy="3535188"/>
            <a:chOff x="0" y="0"/>
            <a:chExt cx="4553366" cy="1396617"/>
          </a:xfrm>
        </p:grpSpPr>
        <p:sp>
          <p:nvSpPr>
            <p:cNvPr id="22" name="Freeform 22"/>
            <p:cNvSpPr/>
            <p:nvPr/>
          </p:nvSpPr>
          <p:spPr>
            <a:xfrm>
              <a:off x="0" y="0"/>
              <a:ext cx="4553366" cy="1396617"/>
            </a:xfrm>
            <a:custGeom>
              <a:avLst/>
              <a:gdLst/>
              <a:ahLst/>
              <a:cxnLst/>
              <a:rect l="l" t="t" r="r" b="b"/>
              <a:pathLst>
                <a:path w="4553366" h="1396617">
                  <a:moveTo>
                    <a:pt x="12986" y="0"/>
                  </a:moveTo>
                  <a:lnTo>
                    <a:pt x="4540380" y="0"/>
                  </a:lnTo>
                  <a:cubicBezTo>
                    <a:pt x="4543824" y="0"/>
                    <a:pt x="4547127" y="1368"/>
                    <a:pt x="4549563" y="3804"/>
                  </a:cubicBezTo>
                  <a:cubicBezTo>
                    <a:pt x="4551998" y="6239"/>
                    <a:pt x="4553366" y="9542"/>
                    <a:pt x="4553366" y="12986"/>
                  </a:cubicBezTo>
                  <a:lnTo>
                    <a:pt x="4553366" y="1383631"/>
                  </a:lnTo>
                  <a:cubicBezTo>
                    <a:pt x="4553366" y="1387075"/>
                    <a:pt x="4551998" y="1390378"/>
                    <a:pt x="4549563" y="1392814"/>
                  </a:cubicBezTo>
                  <a:cubicBezTo>
                    <a:pt x="4547127" y="1395249"/>
                    <a:pt x="4543824" y="1396617"/>
                    <a:pt x="4540380" y="1396617"/>
                  </a:cubicBezTo>
                  <a:lnTo>
                    <a:pt x="12986" y="1396617"/>
                  </a:lnTo>
                  <a:cubicBezTo>
                    <a:pt x="9542" y="1396617"/>
                    <a:pt x="6239" y="1395249"/>
                    <a:pt x="3804" y="1392814"/>
                  </a:cubicBezTo>
                  <a:cubicBezTo>
                    <a:pt x="1368" y="1390378"/>
                    <a:pt x="0" y="1387075"/>
                    <a:pt x="0" y="1383631"/>
                  </a:cubicBezTo>
                  <a:lnTo>
                    <a:pt x="0" y="12986"/>
                  </a:lnTo>
                  <a:cubicBezTo>
                    <a:pt x="0" y="9542"/>
                    <a:pt x="1368" y="6239"/>
                    <a:pt x="3804" y="3804"/>
                  </a:cubicBezTo>
                  <a:cubicBezTo>
                    <a:pt x="6239" y="1368"/>
                    <a:pt x="9542" y="0"/>
                    <a:pt x="12986" y="0"/>
                  </a:cubicBez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id="23" name="TextBox 23"/>
            <p:cNvSpPr txBox="1"/>
            <p:nvPr/>
          </p:nvSpPr>
          <p:spPr>
            <a:xfrm>
              <a:off x="0" y="-38100"/>
              <a:ext cx="4553366" cy="1434717"/>
            </a:xfrm>
            <a:prstGeom prst="rect">
              <a:avLst/>
            </a:prstGeom>
          </p:spPr>
          <p:txBody>
            <a:bodyPr lIns="33866" tIns="33866" rIns="33866" bIns="33866" rtlCol="0" anchor="ctr"/>
            <a:lstStyle/>
            <a:p>
              <a:pPr algn="ctr">
                <a:lnSpc>
                  <a:spcPts val="2660"/>
                </a:lnSpc>
              </a:pPr>
              <a:endParaRPr sz="1200"/>
            </a:p>
          </p:txBody>
        </p:sp>
      </p:grpSp>
      <p:sp>
        <p:nvSpPr>
          <p:cNvPr id="24" name="AutoShape 24"/>
          <p:cNvSpPr/>
          <p:nvPr/>
        </p:nvSpPr>
        <p:spPr>
          <a:xfrm flipV="1">
            <a:off x="11098521" y="6014553"/>
            <a:ext cx="293099" cy="0"/>
          </a:xfrm>
          <a:prstGeom prst="line">
            <a:avLst/>
          </a:prstGeom>
          <a:ln w="38100" cap="rnd">
            <a:solidFill>
              <a:srgbClr val="FFFFFF">
                <a:alpha val="83922"/>
              </a:srgbClr>
            </a:solidFill>
            <a:prstDash val="solid"/>
            <a:headEnd type="none" w="sm" len="sm"/>
            <a:tailEnd type="arrow" w="med" len="sm"/>
          </a:ln>
        </p:spPr>
      </p:sp>
      <p:grpSp>
        <p:nvGrpSpPr>
          <p:cNvPr id="25" name="Group 25"/>
          <p:cNvGrpSpPr/>
          <p:nvPr/>
        </p:nvGrpSpPr>
        <p:grpSpPr>
          <a:xfrm rot="-10800000">
            <a:off x="333146" y="868068"/>
            <a:ext cx="11525708" cy="395770"/>
            <a:chOff x="0" y="0"/>
            <a:chExt cx="4553366" cy="156354"/>
          </a:xfrm>
        </p:grpSpPr>
        <p:sp>
          <p:nvSpPr>
            <p:cNvPr id="26" name="Freeform 26"/>
            <p:cNvSpPr/>
            <p:nvPr/>
          </p:nvSpPr>
          <p:spPr>
            <a:xfrm>
              <a:off x="0" y="0"/>
              <a:ext cx="4553366" cy="156354"/>
            </a:xfrm>
            <a:custGeom>
              <a:avLst/>
              <a:gdLst/>
              <a:ahLst/>
              <a:cxnLst/>
              <a:rect l="l" t="t" r="r" b="b"/>
              <a:pathLst>
                <a:path w="4553366" h="156354">
                  <a:moveTo>
                    <a:pt x="12986" y="0"/>
                  </a:moveTo>
                  <a:lnTo>
                    <a:pt x="4540380" y="0"/>
                  </a:lnTo>
                  <a:cubicBezTo>
                    <a:pt x="4543824" y="0"/>
                    <a:pt x="4547127" y="1368"/>
                    <a:pt x="4549563" y="3804"/>
                  </a:cubicBezTo>
                  <a:cubicBezTo>
                    <a:pt x="4551998" y="6239"/>
                    <a:pt x="4553366" y="9542"/>
                    <a:pt x="4553366" y="12986"/>
                  </a:cubicBezTo>
                  <a:lnTo>
                    <a:pt x="4553366" y="143367"/>
                  </a:lnTo>
                  <a:cubicBezTo>
                    <a:pt x="4553366" y="146811"/>
                    <a:pt x="4551998" y="150115"/>
                    <a:pt x="4549563" y="152550"/>
                  </a:cubicBezTo>
                  <a:cubicBezTo>
                    <a:pt x="4547127" y="154985"/>
                    <a:pt x="4543824" y="156354"/>
                    <a:pt x="4540380" y="156354"/>
                  </a:cubicBezTo>
                  <a:lnTo>
                    <a:pt x="12986" y="156354"/>
                  </a:lnTo>
                  <a:cubicBezTo>
                    <a:pt x="9542" y="156354"/>
                    <a:pt x="6239" y="154985"/>
                    <a:pt x="3804" y="152550"/>
                  </a:cubicBezTo>
                  <a:cubicBezTo>
                    <a:pt x="1368" y="150115"/>
                    <a:pt x="0" y="146811"/>
                    <a:pt x="0" y="143367"/>
                  </a:cubicBezTo>
                  <a:lnTo>
                    <a:pt x="0" y="12986"/>
                  </a:lnTo>
                  <a:cubicBezTo>
                    <a:pt x="0" y="9542"/>
                    <a:pt x="1368" y="6239"/>
                    <a:pt x="3804" y="3804"/>
                  </a:cubicBezTo>
                  <a:cubicBezTo>
                    <a:pt x="6239" y="1368"/>
                    <a:pt x="9542" y="0"/>
                    <a:pt x="12986" y="0"/>
                  </a:cubicBezTo>
                  <a:close/>
                </a:path>
              </a:pathLst>
            </a:custGeom>
            <a:solidFill>
              <a:srgbClr val="121F26"/>
            </a:solidFill>
          </p:spPr>
        </p:sp>
        <p:sp>
          <p:nvSpPr>
            <p:cNvPr id="27" name="TextBox 27"/>
            <p:cNvSpPr txBox="1"/>
            <p:nvPr/>
          </p:nvSpPr>
          <p:spPr>
            <a:xfrm>
              <a:off x="0" y="-38100"/>
              <a:ext cx="4553366" cy="194454"/>
            </a:xfrm>
            <a:prstGeom prst="rect">
              <a:avLst/>
            </a:prstGeom>
          </p:spPr>
          <p:txBody>
            <a:bodyPr lIns="33866" tIns="33866" rIns="33866" bIns="33866" rtlCol="0" anchor="ctr"/>
            <a:lstStyle/>
            <a:p>
              <a:pPr algn="ctr">
                <a:lnSpc>
                  <a:spcPts val="2660"/>
                </a:lnSpc>
              </a:pPr>
              <a:endParaRPr sz="1200"/>
            </a:p>
          </p:txBody>
        </p:sp>
      </p:grpSp>
      <p:grpSp>
        <p:nvGrpSpPr>
          <p:cNvPr id="28" name="Group 28"/>
          <p:cNvGrpSpPr/>
          <p:nvPr/>
        </p:nvGrpSpPr>
        <p:grpSpPr>
          <a:xfrm rot="-10800000">
            <a:off x="333146" y="1065953"/>
            <a:ext cx="11525708" cy="558429"/>
            <a:chOff x="0" y="0"/>
            <a:chExt cx="4553366" cy="220614"/>
          </a:xfrm>
        </p:grpSpPr>
        <p:sp>
          <p:nvSpPr>
            <p:cNvPr id="29" name="Freeform 29"/>
            <p:cNvSpPr/>
            <p:nvPr/>
          </p:nvSpPr>
          <p:spPr>
            <a:xfrm>
              <a:off x="0" y="0"/>
              <a:ext cx="4553366" cy="220614"/>
            </a:xfrm>
            <a:custGeom>
              <a:avLst/>
              <a:gdLst/>
              <a:ahLst/>
              <a:cxnLst/>
              <a:rect l="l" t="t" r="r" b="b"/>
              <a:pathLst>
                <a:path w="4553366" h="220614">
                  <a:moveTo>
                    <a:pt x="0" y="0"/>
                  </a:moveTo>
                  <a:lnTo>
                    <a:pt x="4553366" y="0"/>
                  </a:lnTo>
                  <a:lnTo>
                    <a:pt x="4553366" y="220614"/>
                  </a:lnTo>
                  <a:lnTo>
                    <a:pt x="0" y="220614"/>
                  </a:ln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id="30" name="TextBox 30"/>
            <p:cNvSpPr txBox="1"/>
            <p:nvPr/>
          </p:nvSpPr>
          <p:spPr>
            <a:xfrm>
              <a:off x="0" y="-38100"/>
              <a:ext cx="4553366" cy="258714"/>
            </a:xfrm>
            <a:prstGeom prst="rect">
              <a:avLst/>
            </a:prstGeom>
          </p:spPr>
          <p:txBody>
            <a:bodyPr lIns="33866" tIns="33866" rIns="33866" bIns="33866" rtlCol="0" anchor="ctr"/>
            <a:lstStyle/>
            <a:p>
              <a:pPr algn="ctr">
                <a:lnSpc>
                  <a:spcPts val="2660"/>
                </a:lnSpc>
              </a:pPr>
              <a:endParaRPr sz="1200"/>
            </a:p>
          </p:txBody>
        </p:sp>
      </p:grpSp>
      <p:sp>
        <p:nvSpPr>
          <p:cNvPr id="82" name="TextBox 82"/>
          <p:cNvSpPr txBox="1"/>
          <p:nvPr/>
        </p:nvSpPr>
        <p:spPr>
          <a:xfrm>
            <a:off x="9053619" y="566253"/>
            <a:ext cx="280523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Approval</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83" name="TextBox 83"/>
          <p:cNvSpPr txBox="1"/>
          <p:nvPr/>
        </p:nvSpPr>
        <p:spPr>
          <a:xfrm>
            <a:off x="6216267" y="566253"/>
            <a:ext cx="2837352"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84" name="TextBox 84"/>
          <p:cNvSpPr txBox="1"/>
          <p:nvPr/>
        </p:nvSpPr>
        <p:spPr>
          <a:xfrm>
            <a:off x="10261362" y="5916763"/>
            <a:ext cx="770407"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
        <p:nvSpPr>
          <p:cNvPr id="85" name="TextBox 85"/>
          <p:cNvSpPr txBox="1"/>
          <p:nvPr/>
        </p:nvSpPr>
        <p:spPr>
          <a:xfrm>
            <a:off x="1898650" y="972820"/>
            <a:ext cx="6490970" cy="651510"/>
          </a:xfrm>
          <a:prstGeom prst="rect">
            <a:avLst/>
          </a:prstGeom>
        </p:spPr>
        <p:txBody>
          <a:bodyPr wrap="square" lIns="0" tIns="0" rIns="0" bIns="0" rtlCol="0" anchor="t">
            <a:spAutoFit/>
          </a:bodyPr>
          <a:lstStyle/>
          <a:p>
            <a:pPr algn="l">
              <a:lnSpc>
                <a:spcPts val="5085"/>
              </a:lnSpc>
            </a:pPr>
            <a:r>
              <a:rPr lang="en-US" sz="4240">
                <a:solidFill>
                  <a:srgbClr val="FFFFFF">
                    <a:alpha val="83922"/>
                  </a:srgbClr>
                </a:solidFill>
                <a:latin typeface="Times New Roman" panose="02020603050405020304" charset="0"/>
                <a:ea typeface="DM Sans Bold"/>
                <a:cs typeface="Times New Roman" panose="02020603050405020304" charset="0"/>
                <a:sym typeface="DM Sans Bold"/>
              </a:rPr>
              <a:t>Guide Approval picture</a:t>
            </a:r>
            <a:endParaRPr lang="en-US" sz="4240">
              <a:solidFill>
                <a:srgbClr val="FFFFFF">
                  <a:alpha val="83922"/>
                </a:srgbClr>
              </a:solidFill>
              <a:latin typeface="Times New Roman" panose="02020603050405020304" charset="0"/>
              <a:ea typeface="DM Sans Bold"/>
              <a:cs typeface="Times New Roman" panose="02020603050405020304" charset="0"/>
              <a:sym typeface="DM Sans Bold"/>
            </a:endParaRPr>
          </a:p>
        </p:txBody>
      </p:sp>
      <p:pic>
        <p:nvPicPr>
          <p:cNvPr id="31" name="Picture 30"/>
          <p:cNvPicPr>
            <a:picLocks noChangeAspect="1"/>
          </p:cNvPicPr>
          <p:nvPr/>
        </p:nvPicPr>
        <p:blipFill>
          <a:blip r:embed="rId2"/>
          <a:stretch>
            <a:fillRect/>
          </a:stretch>
        </p:blipFill>
        <p:spPr>
          <a:xfrm>
            <a:off x="1296670" y="1719580"/>
            <a:ext cx="8764905" cy="44754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66787F"/>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63869"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19" name="TextBox 19"/>
          <p:cNvSpPr txBox="1"/>
          <p:nvPr/>
        </p:nvSpPr>
        <p:spPr>
          <a:xfrm>
            <a:off x="9053619" y="566253"/>
            <a:ext cx="280523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References</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0" name="TextBox 20"/>
          <p:cNvSpPr txBox="1"/>
          <p:nvPr/>
        </p:nvSpPr>
        <p:spPr>
          <a:xfrm>
            <a:off x="6301209" y="566253"/>
            <a:ext cx="2752410"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1" name="TextBox 21"/>
          <p:cNvSpPr txBox="1"/>
          <p:nvPr/>
        </p:nvSpPr>
        <p:spPr>
          <a:xfrm>
            <a:off x="500246" y="950077"/>
            <a:ext cx="5183639" cy="948690"/>
          </a:xfrm>
          <a:prstGeom prst="rect">
            <a:avLst/>
          </a:prstGeom>
        </p:spPr>
        <p:txBody>
          <a:bodyPr lIns="0" tIns="0" rIns="0" bIns="0" rtlCol="0" anchor="t">
            <a:spAutoFit/>
          </a:bodyPr>
          <a:lstStyle/>
          <a:p>
            <a:pPr algn="l">
              <a:lnSpc>
                <a:spcPts val="7400"/>
              </a:lnSpc>
            </a:pPr>
            <a:r>
              <a:rPr lang="en-US" sz="4935">
                <a:solidFill>
                  <a:srgbClr val="FFFFFF">
                    <a:alpha val="83922"/>
                  </a:srgbClr>
                </a:solidFill>
                <a:latin typeface="Times New Roman" panose="02020603050405020304" charset="0"/>
                <a:ea typeface="DM Sans Bold"/>
                <a:cs typeface="Times New Roman" panose="02020603050405020304" charset="0"/>
                <a:sym typeface="DM Sans Bold"/>
              </a:rPr>
              <a:t>REFERENCES</a:t>
            </a:r>
            <a:endParaRPr lang="en-US" sz="4935">
              <a:solidFill>
                <a:srgbClr val="FFFFFF">
                  <a:alpha val="83922"/>
                </a:srgbClr>
              </a:solidFill>
              <a:latin typeface="Times New Roman" panose="02020603050405020304" charset="0"/>
              <a:ea typeface="DM Sans Bold"/>
              <a:cs typeface="Times New Roman" panose="02020603050405020304" charset="0"/>
              <a:sym typeface="DM Sans Bold"/>
            </a:endParaRPr>
          </a:p>
        </p:txBody>
      </p:sp>
      <p:grpSp>
        <p:nvGrpSpPr>
          <p:cNvPr id="22" name="Group 22"/>
          <p:cNvGrpSpPr/>
          <p:nvPr/>
        </p:nvGrpSpPr>
        <p:grpSpPr>
          <a:xfrm rot="0">
            <a:off x="8364855" y="1812925"/>
            <a:ext cx="3340100" cy="3455035"/>
            <a:chOff x="0" y="0"/>
            <a:chExt cx="10286471" cy="11269265"/>
          </a:xfrm>
        </p:grpSpPr>
        <p:pic>
          <p:nvPicPr>
            <p:cNvPr id="23" name="Picture 23"/>
            <p:cNvPicPr>
              <a:picLocks noChangeAspect="1"/>
            </p:cNvPicPr>
            <p:nvPr/>
          </p:nvPicPr>
          <p:blipFill>
            <a:blip r:embed="rId1">
              <a:alphaModFix amt="85000"/>
            </a:blip>
            <a:srcRect t="13504" b="13504"/>
            <a:stretch>
              <a:fillRect/>
            </a:stretch>
          </p:blipFill>
          <p:spPr>
            <a:xfrm>
              <a:off x="0" y="0"/>
              <a:ext cx="10286471" cy="11269265"/>
            </a:xfrm>
            <a:prstGeom prst="rect">
              <a:avLst/>
            </a:prstGeom>
          </p:spPr>
        </p:pic>
      </p:grpSp>
      <p:sp>
        <p:nvSpPr>
          <p:cNvPr id="24" name="TextBox 24"/>
          <p:cNvSpPr txBox="1"/>
          <p:nvPr/>
        </p:nvSpPr>
        <p:spPr>
          <a:xfrm>
            <a:off x="851535" y="1898650"/>
            <a:ext cx="7419975" cy="4164965"/>
          </a:xfrm>
          <a:prstGeom prst="rect">
            <a:avLst/>
          </a:prstGeom>
        </p:spPr>
        <p:txBody>
          <a:bodyPr lIns="0" tIns="0" rIns="0" bIns="0" rtlCol="0" anchor="t">
            <a:noAutofit/>
          </a:bodyPr>
          <a:lstStyle/>
          <a:p>
            <a:pPr algn="l">
              <a:lnSpc>
                <a:spcPts val="1800"/>
              </a:lnSpc>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[1] Domingues, T., Brandão, T., &amp; Ferreira, J. C. (2022). Machine Learning for Detection and Prediction of Crop Diseases and Pests: A Comprehensive Survey. Agriculture, 12(9), 1350. https://doi.org/10.3390/agriculture12091350</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[2]Dixon, W. G., Beukenhorst, A. L., Yimer, B. B., Cook, L., Gasparrini, A., El-Hay, T., Hellman, B., James, B., Vicedo-Cabrera, A. M., Maclure, M., Silva, R., Ainsworth, J., Pisaniello, H. L., House, T., Lunt, M., Gamble, C., Sanders, C., Schultz, D. M., Sergeant, J. C., &amp; McBeth, J. (2019). How the weather affects the pain of citizen scientists using a smartphone app. Npj Digital Medicine, 2(1). https://doi.org/10.1038/s41746-019-0180-3</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[3]Orchi, H., Sadik, M., Khaldoun, M., &amp; Sabir, E. (2023). Automation of Crop Disease Detection through Conventional Machine Learning and Deep Transfer Learning Approaches. Agriculture, 13(2), 352. https://doi.org/10.3390/agriculture13020352</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[4]Ngongoma, M. S. P., Kabeya, M., &amp; Moloi, K. (2023). A Review of Plant Disease Detection Systems for Farming Applications. Applied Sciences, 13(10), 5982. https://doi.org/10.3390/app13105982</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[5]Asibi, A. E., Chai, Q., &amp; Coulter, J. A. (2019). Rice Blast: A Disease with Implications for Global Food Security. Agronomy, 9(8), 451. https://doi.org/10.3390/agronomy9080451</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5" name="AutoShape 25"/>
          <p:cNvSpPr/>
          <p:nvPr/>
        </p:nvSpPr>
        <p:spPr>
          <a:xfrm flipH="1">
            <a:off x="723900" y="2099310"/>
            <a:ext cx="18415" cy="4128770"/>
          </a:xfrm>
          <a:prstGeom prst="line">
            <a:avLst/>
          </a:prstGeom>
          <a:ln w="38100" cap="flat">
            <a:solidFill>
              <a:srgbClr val="FFFFFF">
                <a:alpha val="80000"/>
              </a:srgbClr>
            </a:solidFill>
            <a:prstDash val="solid"/>
            <a:headEnd type="none" w="sm" len="sm"/>
            <a:tailEnd type="none" w="sm" len="sm"/>
          </a:ln>
        </p:spPr>
      </p:sp>
      <p:sp>
        <p:nvSpPr>
          <p:cNvPr id="26" name="AutoShape 26"/>
          <p:cNvSpPr/>
          <p:nvPr/>
        </p:nvSpPr>
        <p:spPr>
          <a:xfrm flipV="1">
            <a:off x="11098521" y="6014553"/>
            <a:ext cx="293099" cy="0"/>
          </a:xfrm>
          <a:prstGeom prst="line">
            <a:avLst/>
          </a:prstGeom>
          <a:ln w="38100" cap="rnd">
            <a:solidFill>
              <a:srgbClr val="FFFFFF">
                <a:alpha val="83922"/>
              </a:srgbClr>
            </a:solidFill>
            <a:prstDash val="solid"/>
            <a:headEnd type="none" w="sm" len="sm"/>
            <a:tailEnd type="arrow" w="med" len="sm"/>
          </a:ln>
        </p:spPr>
      </p:sp>
      <p:sp>
        <p:nvSpPr>
          <p:cNvPr id="27" name="TextBox 27"/>
          <p:cNvSpPr txBox="1"/>
          <p:nvPr/>
        </p:nvSpPr>
        <p:spPr>
          <a:xfrm>
            <a:off x="6487827"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66787F"/>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63869"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19" name="Group 19"/>
          <p:cNvGrpSpPr/>
          <p:nvPr/>
        </p:nvGrpSpPr>
        <p:grpSpPr>
          <a:xfrm rot="0">
            <a:off x="709295" y="2570480"/>
            <a:ext cx="3203575" cy="2348230"/>
            <a:chOff x="0" y="0"/>
            <a:chExt cx="23051417" cy="6237452"/>
          </a:xfrm>
        </p:grpSpPr>
        <p:pic>
          <p:nvPicPr>
            <p:cNvPr id="20" name="Picture 20"/>
            <p:cNvPicPr>
              <a:picLocks noChangeAspect="1"/>
            </p:cNvPicPr>
            <p:nvPr/>
          </p:nvPicPr>
          <p:blipFill>
            <a:blip r:embed="rId1">
              <a:alphaModFix amt="85000"/>
            </a:blip>
            <a:srcRect t="40986" b="40986"/>
            <a:stretch>
              <a:fillRect/>
            </a:stretch>
          </p:blipFill>
          <p:spPr>
            <a:xfrm>
              <a:off x="0" y="0"/>
              <a:ext cx="23051417" cy="6237452"/>
            </a:xfrm>
            <a:prstGeom prst="rect">
              <a:avLst/>
            </a:prstGeom>
          </p:spPr>
        </p:pic>
      </p:grpSp>
      <p:sp>
        <p:nvSpPr>
          <p:cNvPr id="24" name="AutoShape 24"/>
          <p:cNvSpPr/>
          <p:nvPr/>
        </p:nvSpPr>
        <p:spPr>
          <a:xfrm flipV="1">
            <a:off x="11098521" y="6014553"/>
            <a:ext cx="293099" cy="0"/>
          </a:xfrm>
          <a:prstGeom prst="line">
            <a:avLst/>
          </a:prstGeom>
          <a:ln w="38100" cap="rnd">
            <a:solidFill>
              <a:srgbClr val="FFFFFF">
                <a:alpha val="83922"/>
              </a:srgbClr>
            </a:solidFill>
            <a:prstDash val="solid"/>
            <a:headEnd type="none" w="sm" len="sm"/>
            <a:tailEnd type="arrow" w="med" len="sm"/>
          </a:ln>
        </p:spPr>
      </p:sp>
      <p:grpSp>
        <p:nvGrpSpPr>
          <p:cNvPr id="25" name="Group 25"/>
          <p:cNvGrpSpPr/>
          <p:nvPr/>
        </p:nvGrpSpPr>
        <p:grpSpPr>
          <a:xfrm rot="-10800000">
            <a:off x="333146" y="868068"/>
            <a:ext cx="11525708" cy="395770"/>
            <a:chOff x="0" y="0"/>
            <a:chExt cx="4553366" cy="156354"/>
          </a:xfrm>
        </p:grpSpPr>
        <p:sp>
          <p:nvSpPr>
            <p:cNvPr id="26" name="Freeform 26"/>
            <p:cNvSpPr/>
            <p:nvPr/>
          </p:nvSpPr>
          <p:spPr>
            <a:xfrm>
              <a:off x="0" y="0"/>
              <a:ext cx="4553366" cy="156354"/>
            </a:xfrm>
            <a:custGeom>
              <a:avLst/>
              <a:gdLst/>
              <a:ahLst/>
              <a:cxnLst/>
              <a:rect l="l" t="t" r="r" b="b"/>
              <a:pathLst>
                <a:path w="4553366" h="156354">
                  <a:moveTo>
                    <a:pt x="12986" y="0"/>
                  </a:moveTo>
                  <a:lnTo>
                    <a:pt x="4540380" y="0"/>
                  </a:lnTo>
                  <a:cubicBezTo>
                    <a:pt x="4543824" y="0"/>
                    <a:pt x="4547127" y="1368"/>
                    <a:pt x="4549563" y="3804"/>
                  </a:cubicBezTo>
                  <a:cubicBezTo>
                    <a:pt x="4551998" y="6239"/>
                    <a:pt x="4553366" y="9542"/>
                    <a:pt x="4553366" y="12986"/>
                  </a:cubicBezTo>
                  <a:lnTo>
                    <a:pt x="4553366" y="143367"/>
                  </a:lnTo>
                  <a:cubicBezTo>
                    <a:pt x="4553366" y="146811"/>
                    <a:pt x="4551998" y="150115"/>
                    <a:pt x="4549563" y="152550"/>
                  </a:cubicBezTo>
                  <a:cubicBezTo>
                    <a:pt x="4547127" y="154985"/>
                    <a:pt x="4543824" y="156354"/>
                    <a:pt x="4540380" y="156354"/>
                  </a:cubicBezTo>
                  <a:lnTo>
                    <a:pt x="12986" y="156354"/>
                  </a:lnTo>
                  <a:cubicBezTo>
                    <a:pt x="9542" y="156354"/>
                    <a:pt x="6239" y="154985"/>
                    <a:pt x="3804" y="152550"/>
                  </a:cubicBezTo>
                  <a:cubicBezTo>
                    <a:pt x="1368" y="150115"/>
                    <a:pt x="0" y="146811"/>
                    <a:pt x="0" y="143367"/>
                  </a:cubicBezTo>
                  <a:lnTo>
                    <a:pt x="0" y="12986"/>
                  </a:lnTo>
                  <a:cubicBezTo>
                    <a:pt x="0" y="9542"/>
                    <a:pt x="1368" y="6239"/>
                    <a:pt x="3804" y="3804"/>
                  </a:cubicBezTo>
                  <a:cubicBezTo>
                    <a:pt x="6239" y="1368"/>
                    <a:pt x="9542" y="0"/>
                    <a:pt x="12986" y="0"/>
                  </a:cubicBezTo>
                  <a:close/>
                </a:path>
              </a:pathLst>
            </a:custGeom>
            <a:solidFill>
              <a:srgbClr val="66787F"/>
            </a:solidFill>
          </p:spPr>
        </p:sp>
        <p:sp>
          <p:nvSpPr>
            <p:cNvPr id="27" name="TextBox 27"/>
            <p:cNvSpPr txBox="1"/>
            <p:nvPr/>
          </p:nvSpPr>
          <p:spPr>
            <a:xfrm>
              <a:off x="0" y="-38100"/>
              <a:ext cx="4553366" cy="194454"/>
            </a:xfrm>
            <a:prstGeom prst="rect">
              <a:avLst/>
            </a:prstGeom>
          </p:spPr>
          <p:txBody>
            <a:bodyPr lIns="33866" tIns="33866" rIns="33866" bIns="33866" rtlCol="0" anchor="ctr"/>
            <a:lstStyle/>
            <a:p>
              <a:pPr algn="ctr">
                <a:lnSpc>
                  <a:spcPts val="2660"/>
                </a:lnSpc>
              </a:pPr>
              <a:endParaRPr sz="1200"/>
            </a:p>
          </p:txBody>
        </p:sp>
      </p:grpSp>
      <p:grpSp>
        <p:nvGrpSpPr>
          <p:cNvPr id="28" name="Group 28"/>
          <p:cNvGrpSpPr/>
          <p:nvPr/>
        </p:nvGrpSpPr>
        <p:grpSpPr>
          <a:xfrm rot="-10800000">
            <a:off x="333146" y="1065953"/>
            <a:ext cx="11525708" cy="558429"/>
            <a:chOff x="0" y="0"/>
            <a:chExt cx="4553366" cy="220614"/>
          </a:xfrm>
        </p:grpSpPr>
        <p:sp>
          <p:nvSpPr>
            <p:cNvPr id="29" name="Freeform 29"/>
            <p:cNvSpPr/>
            <p:nvPr/>
          </p:nvSpPr>
          <p:spPr>
            <a:xfrm>
              <a:off x="0" y="0"/>
              <a:ext cx="4553366" cy="220614"/>
            </a:xfrm>
            <a:custGeom>
              <a:avLst/>
              <a:gdLst/>
              <a:ahLst/>
              <a:cxnLst/>
              <a:rect l="l" t="t" r="r" b="b"/>
              <a:pathLst>
                <a:path w="4553366" h="220614">
                  <a:moveTo>
                    <a:pt x="0" y="0"/>
                  </a:moveTo>
                  <a:lnTo>
                    <a:pt x="4553366" y="0"/>
                  </a:lnTo>
                  <a:lnTo>
                    <a:pt x="4553366" y="220614"/>
                  </a:lnTo>
                  <a:lnTo>
                    <a:pt x="0" y="220614"/>
                  </a:lnTo>
                  <a:close/>
                </a:path>
              </a:pathLst>
            </a:custGeom>
            <a:gradFill rotWithShape="1">
              <a:gsLst>
                <a:gs pos="0">
                  <a:srgbClr val="121F26">
                    <a:alpha val="0"/>
                  </a:srgbClr>
                </a:gs>
                <a:gs pos="33333">
                  <a:srgbClr val="66787F">
                    <a:alpha val="100000"/>
                  </a:srgbClr>
                </a:gs>
                <a:gs pos="66667">
                  <a:srgbClr val="66787F">
                    <a:alpha val="100000"/>
                  </a:srgbClr>
                </a:gs>
                <a:gs pos="100000">
                  <a:srgbClr val="66787F">
                    <a:alpha val="100000"/>
                  </a:srgbClr>
                </a:gs>
              </a:gsLst>
              <a:lin ang="5400000"/>
            </a:gradFill>
          </p:spPr>
        </p:sp>
        <p:sp>
          <p:nvSpPr>
            <p:cNvPr id="30" name="TextBox 30"/>
            <p:cNvSpPr txBox="1"/>
            <p:nvPr/>
          </p:nvSpPr>
          <p:spPr>
            <a:xfrm>
              <a:off x="0" y="-38100"/>
              <a:ext cx="4553366" cy="258714"/>
            </a:xfrm>
            <a:prstGeom prst="rect">
              <a:avLst/>
            </a:prstGeom>
          </p:spPr>
          <p:txBody>
            <a:bodyPr lIns="33866" tIns="33866" rIns="33866" bIns="33866" rtlCol="0" anchor="ctr"/>
            <a:lstStyle/>
            <a:p>
              <a:pPr algn="ctr">
                <a:lnSpc>
                  <a:spcPts val="2660"/>
                </a:lnSpc>
              </a:pPr>
              <a:endParaRPr sz="1200"/>
            </a:p>
          </p:txBody>
        </p:sp>
      </p:grpSp>
      <p:sp>
        <p:nvSpPr>
          <p:cNvPr id="31" name="TextBox 31"/>
          <p:cNvSpPr txBox="1"/>
          <p:nvPr/>
        </p:nvSpPr>
        <p:spPr>
          <a:xfrm>
            <a:off x="9053619" y="566253"/>
            <a:ext cx="280523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REFERENCES</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32" name="TextBox 32"/>
          <p:cNvSpPr txBox="1"/>
          <p:nvPr/>
        </p:nvSpPr>
        <p:spPr>
          <a:xfrm>
            <a:off x="6216267" y="566253"/>
            <a:ext cx="2837352"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33" name="TextBox 33"/>
          <p:cNvSpPr txBox="1"/>
          <p:nvPr/>
        </p:nvSpPr>
        <p:spPr>
          <a:xfrm>
            <a:off x="6487827"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
        <p:nvSpPr>
          <p:cNvPr id="35" name="TextBox 35"/>
          <p:cNvSpPr txBox="1"/>
          <p:nvPr/>
        </p:nvSpPr>
        <p:spPr>
          <a:xfrm>
            <a:off x="4237355" y="1624330"/>
            <a:ext cx="7086600" cy="9391015"/>
          </a:xfrm>
          <a:prstGeom prst="rect">
            <a:avLst/>
          </a:prstGeom>
        </p:spPr>
        <p:txBody>
          <a:bodyPr lIns="0" tIns="0" rIns="0" bIns="0" rtlCol="0" anchor="t">
            <a:noAutofit/>
          </a:bodyPr>
          <a:lstStyle/>
          <a:p>
            <a:pPr algn="l">
              <a:lnSpc>
                <a:spcPts val="1800"/>
              </a:lnSpc>
            </a:pPr>
            <a:r>
              <a:rPr lang="en-US" sz="1400" spc="-40">
                <a:solidFill>
                  <a:srgbClr val="FFFFFF">
                    <a:alpha val="83922"/>
                  </a:srgbClr>
                </a:solidFill>
                <a:latin typeface="Times New Roman" panose="02020603050405020304" charset="0"/>
                <a:ea typeface="DM Sans"/>
                <a:cs typeface="Times New Roman" panose="02020603050405020304" charset="0"/>
                <a:sym typeface="DM Sans"/>
              </a:rPr>
              <a:t>[6]Shahi, T. B., Xu, C.-Y., Neupane, A., &amp; Guo, W. (2023). Recent Advances in Crop Disease Detection Using UAV and Deep Learning Techniques. Remote Sensing, 15(9), 2450. https://doi.org/10.3390/rs15092450</a:t>
            </a: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400" spc="-40">
                <a:solidFill>
                  <a:srgbClr val="FFFFFF">
                    <a:alpha val="83922"/>
                  </a:srgbClr>
                </a:solidFill>
                <a:latin typeface="Times New Roman" panose="02020603050405020304" charset="0"/>
                <a:ea typeface="DM Sans"/>
                <a:cs typeface="Times New Roman" panose="02020603050405020304" charset="0"/>
                <a:sym typeface="DM Sans"/>
              </a:rPr>
              <a:t>[7]Elbasi, E., Zaki, C., Topcu, A. E., Abdelbaki, W., Zreikat, A. I., Cina, E., Shdefat, A., &amp; Saker, L. (2023). Crop Prediction Model Using Machine Learning Algorithms. Applied Sciences, 13(16), 9288. https://doi.org/10.3390/app13169288</a:t>
            </a: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400" spc="-40">
                <a:solidFill>
                  <a:srgbClr val="FFFFFF">
                    <a:alpha val="83922"/>
                  </a:srgbClr>
                </a:solidFill>
                <a:latin typeface="Times New Roman" panose="02020603050405020304" charset="0"/>
                <a:ea typeface="DM Sans"/>
                <a:cs typeface="Times New Roman" panose="02020603050405020304" charset="0"/>
                <a:sym typeface="DM Sans"/>
              </a:rPr>
              <a:t>[8]Jackulin, C., &amp; Murugavalli, S. (2022). A comprehensive review on detection of plant disease using machine learning and deep learning approaches. Measurement: Sensors, 24, 100441. https://doi.org/10.1016/j.measen.2022.100441</a:t>
            </a: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400" spc="-40">
                <a:solidFill>
                  <a:srgbClr val="FFFFFF">
                    <a:alpha val="83922"/>
                  </a:srgbClr>
                </a:solidFill>
                <a:latin typeface="Times New Roman" panose="02020603050405020304" charset="0"/>
                <a:ea typeface="DM Sans"/>
                <a:cs typeface="Times New Roman" panose="02020603050405020304" charset="0"/>
                <a:sym typeface="DM Sans"/>
              </a:rPr>
              <a:t>[9]Neelakantan . P. (2023). Analyzing the best machine learning algorithm for plant disease classification. Materials Today: Proceedings, 80, 3668–3671. https://doi.org/10.1016/j.matpr.2021.07.358</a:t>
            </a: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400" spc="-40">
                <a:solidFill>
                  <a:srgbClr val="FFFFFF">
                    <a:alpha val="83922"/>
                  </a:srgbClr>
                </a:solidFill>
                <a:latin typeface="Times New Roman" panose="02020603050405020304" charset="0"/>
                <a:ea typeface="DM Sans"/>
                <a:cs typeface="Times New Roman" panose="02020603050405020304" charset="0"/>
                <a:sym typeface="DM Sans"/>
              </a:rPr>
              <a:t>[10]Wang, Y., Rajkumar Dhamodharan, U. S., Sarwar, N., Almalki, F. A., Naith, Q. H., R, S., &amp; D, M. (2024). A hybrid approach for rice crop disease detection in agricultural IoT system. Discover Sustainability, 5(1). https://doi.org/10.1007/s43621-024-00285-4</a:t>
            </a:r>
            <a:endParaRPr lang="en-US" sz="1400" spc="-40">
              <a:solidFill>
                <a:srgbClr val="FFFFFF">
                  <a:alpha val="83922"/>
                </a:srgbClr>
              </a:solidFill>
              <a:latin typeface="Times New Roman" panose="02020603050405020304" charset="0"/>
              <a:ea typeface="DM Sans"/>
              <a:cs typeface="Times New Roman" panose="02020603050405020304" charset="0"/>
              <a:sym typeface="DM Sans"/>
            </a:endParaRPr>
          </a:p>
          <a:p>
            <a:pPr algn="just">
              <a:lnSpc>
                <a:spcPts val="1890"/>
              </a:lnSpc>
            </a:pPr>
            <a:endParaRPr lang="en-US" sz="1400" spc="-42">
              <a:solidFill>
                <a:srgbClr val="FFFFFF">
                  <a:alpha val="83922"/>
                </a:srgbClr>
              </a:solidFill>
              <a:latin typeface="Times New Roman" panose="02020603050405020304" charset="0"/>
              <a:ea typeface="DM Sans"/>
              <a:cs typeface="Times New Roman" panose="02020603050405020304" charset="0"/>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66787F"/>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63869"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19" name="TextBox 19"/>
          <p:cNvSpPr txBox="1"/>
          <p:nvPr/>
        </p:nvSpPr>
        <p:spPr>
          <a:xfrm>
            <a:off x="9053619" y="566253"/>
            <a:ext cx="280523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References</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0" name="TextBox 20"/>
          <p:cNvSpPr txBox="1"/>
          <p:nvPr/>
        </p:nvSpPr>
        <p:spPr>
          <a:xfrm>
            <a:off x="6301209" y="566253"/>
            <a:ext cx="2752410"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1" name="TextBox 21"/>
          <p:cNvSpPr txBox="1"/>
          <p:nvPr/>
        </p:nvSpPr>
        <p:spPr>
          <a:xfrm>
            <a:off x="500246" y="950077"/>
            <a:ext cx="5183639" cy="948690"/>
          </a:xfrm>
          <a:prstGeom prst="rect">
            <a:avLst/>
          </a:prstGeom>
        </p:spPr>
        <p:txBody>
          <a:bodyPr lIns="0" tIns="0" rIns="0" bIns="0" rtlCol="0" anchor="t">
            <a:spAutoFit/>
          </a:bodyPr>
          <a:lstStyle/>
          <a:p>
            <a:pPr algn="l">
              <a:lnSpc>
                <a:spcPts val="7400"/>
              </a:lnSpc>
            </a:pPr>
            <a:r>
              <a:rPr lang="en-US" sz="4935">
                <a:solidFill>
                  <a:srgbClr val="FFFFFF">
                    <a:alpha val="83922"/>
                  </a:srgbClr>
                </a:solidFill>
                <a:latin typeface="Times New Roman" panose="02020603050405020304" charset="0"/>
                <a:ea typeface="DM Sans Bold"/>
                <a:cs typeface="Times New Roman" panose="02020603050405020304" charset="0"/>
                <a:sym typeface="DM Sans Bold"/>
              </a:rPr>
              <a:t>REFERENCES</a:t>
            </a:r>
            <a:endParaRPr lang="en-US" sz="4935">
              <a:solidFill>
                <a:srgbClr val="FFFFFF">
                  <a:alpha val="83922"/>
                </a:srgbClr>
              </a:solidFill>
              <a:latin typeface="Times New Roman" panose="02020603050405020304" charset="0"/>
              <a:ea typeface="DM Sans Bold"/>
              <a:cs typeface="Times New Roman" panose="02020603050405020304" charset="0"/>
              <a:sym typeface="DM Sans Bold"/>
            </a:endParaRPr>
          </a:p>
        </p:txBody>
      </p:sp>
      <p:grpSp>
        <p:nvGrpSpPr>
          <p:cNvPr id="22" name="Group 22"/>
          <p:cNvGrpSpPr/>
          <p:nvPr/>
        </p:nvGrpSpPr>
        <p:grpSpPr>
          <a:xfrm rot="0">
            <a:off x="8364855" y="1812925"/>
            <a:ext cx="3340100" cy="3455035"/>
            <a:chOff x="0" y="0"/>
            <a:chExt cx="10286471" cy="11269265"/>
          </a:xfrm>
        </p:grpSpPr>
        <p:pic>
          <p:nvPicPr>
            <p:cNvPr id="23" name="Picture 23"/>
            <p:cNvPicPr>
              <a:picLocks noChangeAspect="1"/>
            </p:cNvPicPr>
            <p:nvPr/>
          </p:nvPicPr>
          <p:blipFill>
            <a:blip r:embed="rId1">
              <a:alphaModFix amt="85000"/>
            </a:blip>
            <a:srcRect t="13504" b="13504"/>
            <a:stretch>
              <a:fillRect/>
            </a:stretch>
          </p:blipFill>
          <p:spPr>
            <a:xfrm>
              <a:off x="0" y="0"/>
              <a:ext cx="10286471" cy="11269265"/>
            </a:xfrm>
            <a:prstGeom prst="rect">
              <a:avLst/>
            </a:prstGeom>
          </p:spPr>
        </p:pic>
      </p:grpSp>
      <p:sp>
        <p:nvSpPr>
          <p:cNvPr id="24" name="TextBox 24"/>
          <p:cNvSpPr txBox="1"/>
          <p:nvPr/>
        </p:nvSpPr>
        <p:spPr>
          <a:xfrm>
            <a:off x="851535" y="1898650"/>
            <a:ext cx="7419975" cy="4164965"/>
          </a:xfrm>
          <a:prstGeom prst="rect">
            <a:avLst/>
          </a:prstGeom>
        </p:spPr>
        <p:txBody>
          <a:bodyPr lIns="0" tIns="0" rIns="0" bIns="0" rtlCol="0" anchor="t">
            <a:noAutofit/>
          </a:bodyPr>
          <a:lstStyle/>
          <a:p>
            <a:pPr algn="l">
              <a:lnSpc>
                <a:spcPts val="1800"/>
              </a:lnSpc>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[11] Singh, V., &amp; Misra, A.K. (2017). Detection of plant leaf diseases using image segmentation and soft computing techniques. Information Processing in Agriculture, 4(1), 41-49. https://doi.org/10.1016/j.inpa.2016.10.005</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[12] Sharif, M., Khan, M. A., Iqbal, Z., Azam, M. F., Lali, M. I. U., &amp; Javed, M. Y. (2018). Detection and classification of citrus diseases in agriculture based on optimized weighted segmentation and feature selection. Computers and Electronics in Agriculture, 150, 220-234. https://doi.org/10.1016/j.compag.2018.04.023</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[13] Zhong, Y., &amp; Zhao, M. (2020). Research on deep learning in apple leaf disease recognition. Computers and Electronics in Agriculture, 168, 105146. https://doi.org/10.1016/j.compag.2019.105146</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[14] Khan, A. I., Quadri, S.M.K., Banday, S., &amp; Shah, J.L. (2022). Deep diagnosis: A real-time apple leaf disease detection system based on deep learning. Computers and Electronics in Agriculture, 198, 107093. https://doi.org/10.1016/j.compag.2022.107093</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[15] Liu, B., Zhang, Y., He, D., &amp; Li, Y. (2018). Identification of Apple Leaf Diseases Based on Deep Convolutional Neural Networks. Symmetry, 10(1), 11. https://doi.org/10.3390/sym10010011</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r>
              <a:rPr lang="en-US" sz="1335" b="1" spc="-40">
                <a:solidFill>
                  <a:srgbClr val="FFFFFF">
                    <a:alpha val="83922"/>
                  </a:srgbClr>
                </a:solidFill>
                <a:latin typeface="Times New Roman" panose="02020603050405020304" charset="0"/>
                <a:ea typeface="DM Sans"/>
                <a:cs typeface="Times New Roman" panose="02020603050405020304" charset="0"/>
                <a:sym typeface="DM Sans"/>
              </a:rPr>
              <a:t>data set link : https://www.kaggle.com/datasets/nirmalsankalana/crop-pest-and-disease-detection/data</a:t>
            </a:r>
            <a:endParaRPr lang="en-US" sz="1335" b="1"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l">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5" name="AutoShape 25"/>
          <p:cNvSpPr/>
          <p:nvPr/>
        </p:nvSpPr>
        <p:spPr>
          <a:xfrm flipH="1">
            <a:off x="723900" y="2099310"/>
            <a:ext cx="18415" cy="4128770"/>
          </a:xfrm>
          <a:prstGeom prst="line">
            <a:avLst/>
          </a:prstGeom>
          <a:ln w="38100" cap="flat">
            <a:solidFill>
              <a:srgbClr val="FFFFFF">
                <a:alpha val="80000"/>
              </a:srgbClr>
            </a:solidFill>
            <a:prstDash val="solid"/>
            <a:headEnd type="none" w="sm" len="sm"/>
            <a:tailEnd type="none" w="sm" len="sm"/>
          </a:ln>
        </p:spPr>
      </p:sp>
      <p:sp>
        <p:nvSpPr>
          <p:cNvPr id="26" name="AutoShape 26"/>
          <p:cNvSpPr/>
          <p:nvPr/>
        </p:nvSpPr>
        <p:spPr>
          <a:xfrm flipV="1">
            <a:off x="11098521" y="6014553"/>
            <a:ext cx="293099" cy="0"/>
          </a:xfrm>
          <a:prstGeom prst="line">
            <a:avLst/>
          </a:prstGeom>
          <a:ln w="38100" cap="rnd">
            <a:solidFill>
              <a:srgbClr val="FFFFFF">
                <a:alpha val="83922"/>
              </a:srgbClr>
            </a:solidFill>
            <a:prstDash val="solid"/>
            <a:headEnd type="none" w="sm" len="sm"/>
            <a:tailEnd type="arrow" w="med" len="sm"/>
          </a:ln>
        </p:spPr>
      </p:sp>
      <p:sp>
        <p:nvSpPr>
          <p:cNvPr id="27" name="TextBox 27"/>
          <p:cNvSpPr txBox="1"/>
          <p:nvPr/>
        </p:nvSpPr>
        <p:spPr>
          <a:xfrm>
            <a:off x="6487827"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rot="10800000">
            <a:off x="-304800" y="807297"/>
            <a:ext cx="12589510" cy="3253317"/>
          </a:xfrm>
          <a:prstGeom prst="rect">
            <a:avLst/>
          </a:prstGeom>
        </p:spPr>
        <p:txBody>
          <a:bodyPr lIns="33866" tIns="33866" rIns="33866" bIns="33866" rtlCol="0" anchor="ctr"/>
          <a:lstStyle/>
          <a:p>
            <a:pPr algn="ctr">
              <a:lnSpc>
                <a:spcPts val="2660"/>
              </a:lnSpc>
              <a:spcBef>
                <a:spcPct val="0"/>
              </a:spcBef>
            </a:pPr>
            <a:endParaRPr sz="1200"/>
          </a:p>
        </p:txBody>
      </p:sp>
      <p:pic>
        <p:nvPicPr>
          <p:cNvPr id="12" name="Picture 11"/>
          <p:cNvPicPr>
            <a:picLocks noChangeAspect="1"/>
          </p:cNvPicPr>
          <p:nvPr/>
        </p:nvPicPr>
        <p:blipFill>
          <a:blip r:embed="rId1"/>
          <a:stretch>
            <a:fillRect/>
          </a:stretch>
        </p:blipFill>
        <p:spPr>
          <a:xfrm>
            <a:off x="0" y="3272367"/>
            <a:ext cx="12365990" cy="2213610"/>
          </a:xfrm>
          <a:prstGeom prst="rect">
            <a:avLst/>
          </a:prstGeom>
        </p:spPr>
      </p:pic>
      <p:sp>
        <p:nvSpPr>
          <p:cNvPr id="15" name="Freeform 5"/>
          <p:cNvSpPr/>
          <p:nvPr/>
        </p:nvSpPr>
        <p:spPr>
          <a:xfrm rot="-10800000">
            <a:off x="-101600" y="25400"/>
            <a:ext cx="12589510" cy="3998729"/>
          </a:xfrm>
          <a:custGeom>
            <a:avLst/>
            <a:gdLst/>
            <a:ahLst/>
            <a:cxnLst/>
            <a:rect l="l" t="t" r="r" b="b"/>
            <a:pathLst>
              <a:path w="4973685" h="1746886">
                <a:moveTo>
                  <a:pt x="0" y="0"/>
                </a:moveTo>
                <a:lnTo>
                  <a:pt x="4973685" y="0"/>
                </a:lnTo>
                <a:lnTo>
                  <a:pt x="4973685" y="1746886"/>
                </a:lnTo>
                <a:lnTo>
                  <a:pt x="0" y="1746886"/>
                </a:ln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id="16" name="Text Box 15"/>
          <p:cNvSpPr txBox="1"/>
          <p:nvPr/>
        </p:nvSpPr>
        <p:spPr>
          <a:xfrm>
            <a:off x="609600" y="447040"/>
            <a:ext cx="9731375" cy="1852295"/>
          </a:xfrm>
          <a:prstGeom prst="rect">
            <a:avLst/>
          </a:prstGeom>
          <a:noFill/>
        </p:spPr>
        <p:txBody>
          <a:bodyPr wrap="square" rtlCol="0" anchor="t">
            <a:spAutoFit/>
          </a:bodyPr>
          <a:p>
            <a:pPr algn="l">
              <a:lnSpc>
                <a:spcPts val="13735"/>
              </a:lnSpc>
            </a:pPr>
            <a:r>
              <a:rPr lang="en-US" sz="10175">
                <a:solidFill>
                  <a:srgbClr val="A9C5CF">
                    <a:alpha val="83922"/>
                  </a:srgbClr>
                </a:solidFill>
                <a:latin typeface="Times New Roman" panose="02020603050405020304" charset="0"/>
                <a:ea typeface="DM Sans Bold"/>
                <a:cs typeface="Times New Roman" panose="02020603050405020304" charset="0"/>
                <a:sym typeface="DM Sans Bold"/>
              </a:rPr>
              <a:t>Thank You</a:t>
            </a:r>
            <a:endParaRPr lang="en-US" sz="10175">
              <a:solidFill>
                <a:srgbClr val="A9C5CF">
                  <a:alpha val="83922"/>
                </a:srgbClr>
              </a:solidFill>
              <a:latin typeface="Times New Roman" panose="02020603050405020304" charset="0"/>
              <a:ea typeface="DM Sans Bold"/>
              <a:cs typeface="Times New Roman" panose="02020603050405020304" charset="0"/>
              <a:sym typeface="DM Sans Bold"/>
            </a:endParaRPr>
          </a:p>
        </p:txBody>
      </p:sp>
      <p:sp>
        <p:nvSpPr>
          <p:cNvPr id="17" name="Text Box 16"/>
          <p:cNvSpPr txBox="1"/>
          <p:nvPr/>
        </p:nvSpPr>
        <p:spPr>
          <a:xfrm>
            <a:off x="3702685" y="2472690"/>
            <a:ext cx="3983355" cy="541655"/>
          </a:xfrm>
          <a:prstGeom prst="rect">
            <a:avLst/>
          </a:prstGeom>
          <a:noFill/>
        </p:spPr>
        <p:txBody>
          <a:bodyPr wrap="square" rtlCol="0" anchor="t">
            <a:noAutofit/>
          </a:bodyPr>
          <a:p>
            <a:pPr algn="l">
              <a:lnSpc>
                <a:spcPts val="3050"/>
              </a:lnSpc>
            </a:pPr>
            <a:r>
              <a:rPr lang="en-US" sz="2255" spc="-67">
                <a:solidFill>
                  <a:srgbClr val="FFFFFF">
                    <a:alpha val="83922"/>
                  </a:srgbClr>
                </a:solidFill>
                <a:latin typeface="Times New Roman" panose="02020603050405020304" charset="0"/>
                <a:ea typeface="DM Sans"/>
                <a:cs typeface="Times New Roman" panose="02020603050405020304" charset="0"/>
                <a:sym typeface="DM Sans"/>
              </a:rPr>
              <a:t>Go Green Save Earth</a:t>
            </a:r>
            <a:endParaRPr lang="en-US" sz="2255" spc="-67">
              <a:solidFill>
                <a:srgbClr val="FFFFFF">
                  <a:alpha val="83922"/>
                </a:srgbClr>
              </a:solidFill>
              <a:latin typeface="Times New Roman" panose="02020603050405020304" charset="0"/>
              <a:ea typeface="DM Sans"/>
              <a:cs typeface="Times New Roman" panose="02020603050405020304" charset="0"/>
              <a:sym typeface="DM Sans"/>
            </a:endParaRPr>
          </a:p>
        </p:txBody>
      </p:sp>
      <p:grpSp>
        <p:nvGrpSpPr>
          <p:cNvPr id="18" name="Group 9"/>
          <p:cNvGrpSpPr/>
          <p:nvPr/>
        </p:nvGrpSpPr>
        <p:grpSpPr>
          <a:xfrm rot="0">
            <a:off x="-198967" y="5049943"/>
            <a:ext cx="12589510" cy="2123863"/>
            <a:chOff x="0" y="0"/>
            <a:chExt cx="4973685" cy="1746886"/>
          </a:xfrm>
        </p:grpSpPr>
        <p:sp>
          <p:nvSpPr>
            <p:cNvPr id="19" name="Freeform 10"/>
            <p:cNvSpPr/>
            <p:nvPr/>
          </p:nvSpPr>
          <p:spPr>
            <a:xfrm>
              <a:off x="0" y="0"/>
              <a:ext cx="4973685" cy="1746886"/>
            </a:xfrm>
            <a:custGeom>
              <a:avLst/>
              <a:gdLst/>
              <a:ahLst/>
              <a:cxnLst/>
              <a:rect l="l" t="t" r="r" b="b"/>
              <a:pathLst>
                <a:path w="4973685" h="1746886">
                  <a:moveTo>
                    <a:pt x="0" y="0"/>
                  </a:moveTo>
                  <a:lnTo>
                    <a:pt x="4973685" y="0"/>
                  </a:lnTo>
                  <a:lnTo>
                    <a:pt x="4973685" y="1746886"/>
                  </a:lnTo>
                  <a:lnTo>
                    <a:pt x="0" y="1746886"/>
                  </a:ln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sp>
          <p:nvSpPr>
            <p:cNvPr id="20" name="TextBox 11"/>
            <p:cNvSpPr txBox="1"/>
            <p:nvPr/>
          </p:nvSpPr>
          <p:spPr>
            <a:xfrm>
              <a:off x="0" y="-38100"/>
              <a:ext cx="4973685" cy="1784986"/>
            </a:xfrm>
            <a:prstGeom prst="rect">
              <a:avLst/>
            </a:prstGeom>
          </p:spPr>
          <p:txBody>
            <a:bodyPr lIns="33866" tIns="33866" rIns="33866" bIns="33866" rtlCol="0" anchor="ctr"/>
            <a:p>
              <a:pPr algn="ctr">
                <a:lnSpc>
                  <a:spcPts val="2660"/>
                </a:lnSpc>
                <a:spcBef>
                  <a:spcPct val="0"/>
                </a:spcBef>
              </a:pPr>
              <a:endParaRPr sz="12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63869"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19" name="TextBox 19"/>
          <p:cNvSpPr txBox="1"/>
          <p:nvPr/>
        </p:nvSpPr>
        <p:spPr>
          <a:xfrm>
            <a:off x="9053619" y="566253"/>
            <a:ext cx="280523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outline</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0" name="TextBox 20"/>
          <p:cNvSpPr txBox="1"/>
          <p:nvPr/>
        </p:nvSpPr>
        <p:spPr>
          <a:xfrm>
            <a:off x="6301209" y="566253"/>
            <a:ext cx="2752410"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1" name="TextBox 21"/>
          <p:cNvSpPr txBox="1"/>
          <p:nvPr/>
        </p:nvSpPr>
        <p:spPr>
          <a:xfrm>
            <a:off x="849708" y="1816646"/>
            <a:ext cx="5183639" cy="948690"/>
          </a:xfrm>
          <a:prstGeom prst="rect">
            <a:avLst/>
          </a:prstGeom>
        </p:spPr>
        <p:txBody>
          <a:bodyPr lIns="0" tIns="0" rIns="0" bIns="0" rtlCol="0" anchor="t">
            <a:spAutoFit/>
          </a:bodyPr>
          <a:lstStyle/>
          <a:p>
            <a:pPr algn="l">
              <a:lnSpc>
                <a:spcPts val="7400"/>
              </a:lnSpc>
            </a:pPr>
            <a:r>
              <a:rPr lang="en-US" sz="4935">
                <a:solidFill>
                  <a:srgbClr val="FFFFFF">
                    <a:alpha val="83922"/>
                  </a:srgbClr>
                </a:solidFill>
                <a:latin typeface="Times New Roman" panose="02020603050405020304" charset="0"/>
                <a:ea typeface="DM Sans Bold"/>
                <a:cs typeface="Times New Roman" panose="02020603050405020304" charset="0"/>
                <a:sym typeface="DM Sans Bold"/>
              </a:rPr>
              <a:t>Outline</a:t>
            </a:r>
            <a:endParaRPr lang="en-US" sz="4935">
              <a:solidFill>
                <a:srgbClr val="FFFFFF">
                  <a:alpha val="83922"/>
                </a:srgbClr>
              </a:solidFill>
              <a:latin typeface="Times New Roman" panose="02020603050405020304" charset="0"/>
              <a:ea typeface="DM Sans Bold"/>
              <a:cs typeface="Times New Roman" panose="02020603050405020304" charset="0"/>
              <a:sym typeface="DM Sans Bold"/>
            </a:endParaRPr>
          </a:p>
        </p:txBody>
      </p:sp>
      <p:sp>
        <p:nvSpPr>
          <p:cNvPr id="24" name="TextBox 24"/>
          <p:cNvSpPr txBox="1"/>
          <p:nvPr/>
        </p:nvSpPr>
        <p:spPr>
          <a:xfrm>
            <a:off x="1559916" y="3219283"/>
            <a:ext cx="4821122" cy="2769870"/>
          </a:xfrm>
          <a:prstGeom prst="rect">
            <a:avLst/>
          </a:prstGeom>
        </p:spPr>
        <p:txBody>
          <a:bodyPr lIns="0" tIns="0" rIns="0" bIns="0" rtlCol="0" anchor="t">
            <a:spAutoFit/>
          </a:bodyPr>
          <a:lstStyle/>
          <a:p>
            <a:pPr algn="l">
              <a:lnSpc>
                <a:spcPts val="1800"/>
              </a:lnSpc>
            </a:pPr>
            <a:r>
              <a:rPr lang="en-US" sz="1335" dirty="0">
                <a:solidFill>
                  <a:schemeClr val="bg1"/>
                </a:solidFill>
                <a:latin typeface="Times New Roman" panose="02020603050405020304"/>
                <a:cs typeface="Times New Roman" panose="02020603050405020304"/>
                <a:sym typeface="+mn-ea"/>
              </a:rPr>
              <a:t>INTRODUCTION</a:t>
            </a:r>
            <a:endParaRPr lang="en-US" sz="1335" dirty="0">
              <a:solidFill>
                <a:schemeClr val="bg1"/>
              </a:solidFill>
              <a:latin typeface="Times New Roman" panose="02020603050405020304"/>
              <a:cs typeface="Times New Roman" panose="02020603050405020304"/>
            </a:endParaRPr>
          </a:p>
          <a:p>
            <a:pPr algn="l">
              <a:lnSpc>
                <a:spcPts val="1800"/>
              </a:lnSpc>
            </a:pPr>
            <a:r>
              <a:rPr lang="en-US" sz="1335" dirty="0">
                <a:solidFill>
                  <a:schemeClr val="bg1"/>
                </a:solidFill>
                <a:latin typeface="Times New Roman" panose="02020603050405020304"/>
                <a:cs typeface="Times New Roman" panose="02020603050405020304"/>
                <a:sym typeface="+mn-ea"/>
              </a:rPr>
              <a:t>LITERATURE REVIEW</a:t>
            </a:r>
            <a:endParaRPr lang="en-US" sz="1335" dirty="0">
              <a:solidFill>
                <a:schemeClr val="bg1"/>
              </a:solidFill>
              <a:latin typeface="Times New Roman" panose="02020603050405020304"/>
              <a:cs typeface="Times New Roman" panose="02020603050405020304"/>
            </a:endParaRPr>
          </a:p>
          <a:p>
            <a:pPr algn="l">
              <a:lnSpc>
                <a:spcPts val="1800"/>
              </a:lnSpc>
            </a:pPr>
            <a:r>
              <a:rPr lang="en-US" sz="1335" dirty="0">
                <a:solidFill>
                  <a:schemeClr val="bg1"/>
                </a:solidFill>
                <a:latin typeface="Times New Roman" panose="02020603050405020304"/>
                <a:cs typeface="Times New Roman" panose="02020603050405020304"/>
                <a:sym typeface="+mn-ea"/>
              </a:rPr>
              <a:t>SCOPE AND PROBLEM STATEMENT</a:t>
            </a:r>
            <a:endParaRPr lang="en-US" sz="1335" dirty="0">
              <a:solidFill>
                <a:schemeClr val="bg1"/>
              </a:solidFill>
              <a:latin typeface="Times New Roman" panose="02020603050405020304"/>
              <a:cs typeface="Times New Roman" panose="02020603050405020304"/>
              <a:sym typeface="+mn-ea"/>
            </a:endParaRPr>
          </a:p>
          <a:p>
            <a:pPr algn="l">
              <a:lnSpc>
                <a:spcPts val="1800"/>
              </a:lnSpc>
            </a:pPr>
            <a:r>
              <a:rPr lang="en-US" sz="1335" dirty="0">
                <a:solidFill>
                  <a:schemeClr val="bg1"/>
                </a:solidFill>
                <a:latin typeface="Times New Roman" panose="02020603050405020304"/>
                <a:cs typeface="Times New Roman" panose="02020603050405020304"/>
                <a:sym typeface="+mn-ea"/>
              </a:rPr>
              <a:t>DATASET</a:t>
            </a:r>
            <a:endParaRPr lang="en-US" sz="1335" dirty="0">
              <a:solidFill>
                <a:schemeClr val="bg1"/>
              </a:solidFill>
              <a:latin typeface="Times New Roman" panose="02020603050405020304"/>
              <a:cs typeface="Times New Roman" panose="02020603050405020304"/>
            </a:endParaRPr>
          </a:p>
          <a:p>
            <a:pPr algn="l">
              <a:lnSpc>
                <a:spcPts val="1800"/>
              </a:lnSpc>
            </a:pPr>
            <a:r>
              <a:rPr lang="en-US" sz="1335" dirty="0">
                <a:solidFill>
                  <a:schemeClr val="bg1"/>
                </a:solidFill>
                <a:latin typeface="Times New Roman" panose="02020603050405020304"/>
                <a:cs typeface="Times New Roman" panose="02020603050405020304"/>
                <a:sym typeface="+mn-ea"/>
              </a:rPr>
              <a:t>RESEARCH CHALLENGES</a:t>
            </a:r>
            <a:endParaRPr lang="en-US" sz="1335" dirty="0">
              <a:solidFill>
                <a:schemeClr val="bg1"/>
              </a:solidFill>
              <a:latin typeface="Times New Roman" panose="02020603050405020304"/>
              <a:cs typeface="Times New Roman" panose="02020603050405020304"/>
            </a:endParaRPr>
          </a:p>
          <a:p>
            <a:pPr algn="l">
              <a:lnSpc>
                <a:spcPts val="1800"/>
              </a:lnSpc>
            </a:pPr>
            <a:r>
              <a:rPr lang="en-US" sz="1335" dirty="0">
                <a:solidFill>
                  <a:schemeClr val="bg1"/>
                </a:solidFill>
                <a:latin typeface="Times New Roman" panose="02020603050405020304"/>
                <a:cs typeface="Times New Roman" panose="02020603050405020304"/>
                <a:sym typeface="+mn-ea"/>
              </a:rPr>
              <a:t>RESEARCH OBJECTIVE</a:t>
            </a:r>
            <a:endParaRPr lang="en-US" sz="1335" dirty="0">
              <a:solidFill>
                <a:schemeClr val="bg1"/>
              </a:solidFill>
              <a:latin typeface="Times New Roman" panose="02020603050405020304"/>
              <a:cs typeface="Times New Roman" panose="02020603050405020304"/>
            </a:endParaRPr>
          </a:p>
          <a:p>
            <a:pPr algn="l">
              <a:lnSpc>
                <a:spcPts val="1800"/>
              </a:lnSpc>
            </a:pPr>
            <a:r>
              <a:rPr lang="en-US" sz="1335" dirty="0">
                <a:solidFill>
                  <a:schemeClr val="bg1"/>
                </a:solidFill>
                <a:latin typeface="Times New Roman" panose="02020603050405020304"/>
                <a:cs typeface="Times New Roman" panose="02020603050405020304"/>
                <a:sym typeface="+mn-ea"/>
              </a:rPr>
              <a:t>LIMITATIONS </a:t>
            </a:r>
            <a:endParaRPr lang="en-US" sz="1335" dirty="0">
              <a:solidFill>
                <a:schemeClr val="bg1"/>
              </a:solidFill>
              <a:latin typeface="Times New Roman" panose="02020603050405020304"/>
              <a:cs typeface="Times New Roman" panose="02020603050405020304"/>
              <a:sym typeface="+mn-ea"/>
            </a:endParaRPr>
          </a:p>
          <a:p>
            <a:pPr algn="l">
              <a:lnSpc>
                <a:spcPts val="1800"/>
              </a:lnSpc>
            </a:pPr>
            <a:r>
              <a:rPr lang="en-US" sz="1335" dirty="0">
                <a:solidFill>
                  <a:schemeClr val="bg1"/>
                </a:solidFill>
                <a:latin typeface="Times New Roman" panose="02020603050405020304"/>
                <a:cs typeface="Times New Roman" panose="02020603050405020304"/>
                <a:sym typeface="+mn-ea"/>
              </a:rPr>
              <a:t>FUTURE WORK</a:t>
            </a:r>
            <a:endParaRPr lang="en-US" sz="1335" dirty="0">
              <a:solidFill>
                <a:schemeClr val="bg1"/>
              </a:solidFill>
              <a:latin typeface="Times New Roman" panose="02020603050405020304"/>
              <a:cs typeface="Times New Roman" panose="02020603050405020304"/>
            </a:endParaRPr>
          </a:p>
          <a:p>
            <a:pPr algn="l">
              <a:lnSpc>
                <a:spcPts val="1800"/>
              </a:lnSpc>
            </a:pPr>
            <a:r>
              <a:rPr lang="en-US" sz="1335" dirty="0">
                <a:solidFill>
                  <a:schemeClr val="bg1"/>
                </a:solidFill>
                <a:latin typeface="Times New Roman" panose="02020603050405020304"/>
                <a:cs typeface="Times New Roman" panose="02020603050405020304"/>
                <a:sym typeface="+mn-ea"/>
              </a:rPr>
              <a:t>CONCLUSION</a:t>
            </a:r>
            <a:endParaRPr lang="en-US" sz="1335" dirty="0">
              <a:solidFill>
                <a:schemeClr val="bg1"/>
              </a:solidFill>
              <a:latin typeface="Times New Roman" panose="02020603050405020304"/>
              <a:cs typeface="Times New Roman" panose="02020603050405020304"/>
            </a:endParaRPr>
          </a:p>
          <a:p>
            <a:pPr algn="l">
              <a:lnSpc>
                <a:spcPts val="1800"/>
              </a:lnSpc>
            </a:pPr>
            <a:r>
              <a:rPr lang="en-US" sz="1335" dirty="0">
                <a:solidFill>
                  <a:schemeClr val="bg1"/>
                </a:solidFill>
                <a:latin typeface="Times New Roman" panose="02020603050405020304"/>
                <a:cs typeface="Times New Roman" panose="02020603050405020304"/>
                <a:sym typeface="+mn-ea"/>
              </a:rPr>
              <a:t>GUIDE APPROVAL</a:t>
            </a:r>
            <a:endParaRPr lang="en-US" sz="1335" dirty="0">
              <a:solidFill>
                <a:schemeClr val="bg1"/>
              </a:solidFill>
              <a:latin typeface="Times New Roman" panose="02020603050405020304"/>
              <a:cs typeface="Times New Roman" panose="02020603050405020304"/>
            </a:endParaRPr>
          </a:p>
          <a:p>
            <a:pPr algn="l">
              <a:lnSpc>
                <a:spcPts val="1800"/>
              </a:lnSpc>
            </a:pPr>
            <a:r>
              <a:rPr lang="en-US" sz="1335" dirty="0">
                <a:solidFill>
                  <a:schemeClr val="bg1"/>
                </a:solidFill>
                <a:latin typeface="Times New Roman" panose="02020603050405020304"/>
                <a:cs typeface="Times New Roman" panose="02020603050405020304"/>
                <a:sym typeface="+mn-ea"/>
              </a:rPr>
              <a:t>REFERENCES</a:t>
            </a:r>
            <a:endParaRPr lang="en-US" sz="1335" dirty="0">
              <a:solidFill>
                <a:schemeClr val="bg1"/>
              </a:solidFill>
              <a:latin typeface="Times New Roman" panose="02020603050405020304"/>
              <a:cs typeface="Times New Roman" panose="02020603050405020304"/>
            </a:endParaRPr>
          </a:p>
          <a:p>
            <a:pPr algn="l">
              <a:lnSpc>
                <a:spcPts val="1800"/>
              </a:lnSpc>
            </a:pPr>
            <a:endParaRPr lang="en-US" sz="1335" spc="-40" dirty="0">
              <a:solidFill>
                <a:schemeClr val="bg1"/>
              </a:solidFill>
              <a:latin typeface="Times New Roman" panose="02020603050405020304"/>
              <a:ea typeface="DM Sans"/>
              <a:cs typeface="Times New Roman" panose="02020603050405020304"/>
              <a:sym typeface="DM Sans"/>
            </a:endParaRPr>
          </a:p>
        </p:txBody>
      </p:sp>
      <p:sp>
        <p:nvSpPr>
          <p:cNvPr id="25" name="AutoShape 25"/>
          <p:cNvSpPr/>
          <p:nvPr/>
        </p:nvSpPr>
        <p:spPr>
          <a:xfrm flipH="1">
            <a:off x="1267460" y="3103880"/>
            <a:ext cx="8890" cy="2258695"/>
          </a:xfrm>
          <a:prstGeom prst="line">
            <a:avLst/>
          </a:prstGeom>
          <a:ln w="38100" cap="flat">
            <a:solidFill>
              <a:srgbClr val="FFFFFF">
                <a:alpha val="80000"/>
              </a:srgbClr>
            </a:solidFill>
            <a:prstDash val="solid"/>
            <a:headEnd type="none" w="sm" len="sm"/>
            <a:tailEnd type="none" w="sm" len="sm"/>
          </a:ln>
        </p:spPr>
      </p:sp>
      <p:sp>
        <p:nvSpPr>
          <p:cNvPr id="26" name="AutoShape 26"/>
          <p:cNvSpPr/>
          <p:nvPr/>
        </p:nvSpPr>
        <p:spPr>
          <a:xfrm flipV="1">
            <a:off x="11098521" y="6014553"/>
            <a:ext cx="293099" cy="0"/>
          </a:xfrm>
          <a:prstGeom prst="line">
            <a:avLst/>
          </a:prstGeom>
          <a:ln w="38100" cap="rnd">
            <a:solidFill>
              <a:srgbClr val="FFFFFF">
                <a:alpha val="83922"/>
              </a:srgbClr>
            </a:solidFill>
            <a:prstDash val="solid"/>
            <a:headEnd type="none" w="sm" len="sm"/>
            <a:tailEnd type="arrow" w="med" len="sm"/>
          </a:ln>
        </p:spPr>
      </p:sp>
      <p:sp>
        <p:nvSpPr>
          <p:cNvPr id="27" name="TextBox 27"/>
          <p:cNvSpPr txBox="1"/>
          <p:nvPr/>
        </p:nvSpPr>
        <p:spPr>
          <a:xfrm>
            <a:off x="6487827"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pic>
        <p:nvPicPr>
          <p:cNvPr id="29" name="Picture 28"/>
          <p:cNvPicPr>
            <a:picLocks noChangeAspect="1"/>
          </p:cNvPicPr>
          <p:nvPr/>
        </p:nvPicPr>
        <p:blipFill>
          <a:blip r:embed="rId1"/>
          <a:stretch>
            <a:fillRect/>
          </a:stretch>
        </p:blipFill>
        <p:spPr>
          <a:xfrm>
            <a:off x="7112000" y="2129367"/>
            <a:ext cx="4171950" cy="3016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66787F"/>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99109" y="-176752"/>
            <a:ext cx="3159745" cy="2510711"/>
            <a:chOff x="70480" y="-906623"/>
            <a:chExt cx="6319489" cy="5021423"/>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70480" y="-906623"/>
              <a:ext cx="4933541" cy="3992723"/>
              <a:chOff x="13922" y="-179086"/>
              <a:chExt cx="974527" cy="788686"/>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8" name="TextBox 18"/>
              <p:cNvSpPr txBox="1"/>
              <p:nvPr/>
            </p:nvSpPr>
            <p:spPr>
              <a:xfrm>
                <a:off x="302041" y="-179086"/>
                <a:ext cx="686408" cy="647700"/>
              </a:xfrm>
              <a:prstGeom prst="rect">
                <a:avLst/>
              </a:prstGeom>
            </p:spPr>
            <p:txBody>
              <a:bodyPr lIns="33866" tIns="33866" rIns="33866" bIns="33866" rtlCol="0" anchor="ctr"/>
              <a:lstStyle/>
              <a:p>
                <a:pPr algn="ctr">
                  <a:lnSpc>
                    <a:spcPts val="2660"/>
                  </a:lnSpc>
                </a:pPr>
                <a:r>
                  <a:rPr lang="en-US" sz="1200" dirty="0">
                    <a:solidFill>
                      <a:schemeClr val="bg1"/>
                    </a:solidFill>
                    <a:latin typeface="Times New Roman" panose="02020603050405020304"/>
                    <a:cs typeface="Times New Roman" panose="02020603050405020304"/>
                    <a:sym typeface="+mn-ea"/>
                  </a:rPr>
                  <a:t>INTRODUCTION</a:t>
                </a:r>
                <a:endParaRPr lang="en-US" sz="1200" dirty="0">
                  <a:solidFill>
                    <a:schemeClr val="bg1"/>
                  </a:solidFill>
                  <a:latin typeface="Times New Roman" panose="02020603050405020304"/>
                  <a:cs typeface="Times New Roman" panose="02020603050405020304"/>
                  <a:sym typeface="+mn-ea"/>
                </a:endParaRPr>
              </a:p>
            </p:txBody>
          </p:sp>
        </p:grpSp>
      </p:grpSp>
      <p:sp>
        <p:nvSpPr>
          <p:cNvPr id="20" name="TextBox 20"/>
          <p:cNvSpPr txBox="1"/>
          <p:nvPr/>
        </p:nvSpPr>
        <p:spPr>
          <a:xfrm>
            <a:off x="6216267" y="566253"/>
            <a:ext cx="2837352"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3" name="AutoShape 23"/>
          <p:cNvSpPr/>
          <p:nvPr/>
        </p:nvSpPr>
        <p:spPr>
          <a:xfrm flipV="1">
            <a:off x="11165831" y="6430478"/>
            <a:ext cx="293099" cy="0"/>
          </a:xfrm>
          <a:prstGeom prst="line">
            <a:avLst/>
          </a:prstGeom>
          <a:ln w="38100" cap="rnd">
            <a:solidFill>
              <a:srgbClr val="FFFFFF">
                <a:alpha val="83922"/>
              </a:srgbClr>
            </a:solidFill>
            <a:prstDash val="solid"/>
            <a:headEnd type="none" w="sm" len="sm"/>
            <a:tailEnd type="arrow" w="med" len="sm"/>
          </a:ln>
        </p:spPr>
      </p:sp>
      <p:sp>
        <p:nvSpPr>
          <p:cNvPr id="24" name="TextBox 24"/>
          <p:cNvSpPr txBox="1"/>
          <p:nvPr/>
        </p:nvSpPr>
        <p:spPr>
          <a:xfrm>
            <a:off x="6554502" y="622791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
        <p:nvSpPr>
          <p:cNvPr id="26" name="TextBox 26"/>
          <p:cNvSpPr txBox="1"/>
          <p:nvPr/>
        </p:nvSpPr>
        <p:spPr>
          <a:xfrm>
            <a:off x="1161415" y="2214245"/>
            <a:ext cx="7432040" cy="4385945"/>
          </a:xfrm>
          <a:prstGeom prst="rect">
            <a:avLst/>
          </a:prstGeom>
        </p:spPr>
        <p:txBody>
          <a:bodyPr wrap="square" lIns="0" tIns="0" rIns="0" bIns="0" rtlCol="0" anchor="t">
            <a:spAutoFit/>
          </a:bodyPr>
          <a:lstStyle/>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Crop diseases provide substantial difficulties to Ghana farms, as they do in many other regions, threatening food security and economic stability.</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 Traditional approaches for identifying agricultural diseases and proposing appropriate pesticides frequently depend on time-consuming physical observations and are limited by a lack of data. </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These constraints might cause delayed responses, lowering crop production and increasing vulnerability to food shortages.</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Given these challenges, there is a critical need for novel ways that use modern technologies to improve the efficiency and accuracy of disease prediction and pesticide medications.</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Crop disease prediction is an important feature of modern agriculture since early and accurate diagnosis of illnesses can considerably reduce their influence on crop output and provide food security. </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Historically, disease prediction has relied mainly on physical inspections and agronomist expertise, both of which are time-consuming and prone to human error. </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Furthermore, a lack of thorough data on numerous agricultural diseases, particularly in regions such as Ghana, has made it difficult to precisely predict epidemics. </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This gap in prediction capabilities frequently results in delaying measures, allowing illnesses to grow uncontrolled and causing significant losses in agricultural productivity.</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just">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just">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7" name="AutoShape 27"/>
          <p:cNvSpPr/>
          <p:nvPr/>
        </p:nvSpPr>
        <p:spPr>
          <a:xfrm>
            <a:off x="1032958" y="2223876"/>
            <a:ext cx="0" cy="1270309"/>
          </a:xfrm>
          <a:prstGeom prst="line">
            <a:avLst/>
          </a:prstGeom>
          <a:ln w="38100" cap="flat">
            <a:solidFill>
              <a:srgbClr val="FFFFFF">
                <a:alpha val="80000"/>
              </a:srgbClr>
            </a:solidFill>
            <a:prstDash val="solid"/>
            <a:headEnd type="none" w="sm" len="sm"/>
            <a:tailEnd type="none" w="sm" len="sm"/>
          </a:ln>
        </p:spPr>
      </p:sp>
      <p:sp>
        <p:nvSpPr>
          <p:cNvPr id="29" name="TextBox 29"/>
          <p:cNvSpPr txBox="1"/>
          <p:nvPr/>
        </p:nvSpPr>
        <p:spPr>
          <a:xfrm>
            <a:off x="1161415" y="5374640"/>
            <a:ext cx="10563860" cy="2487295"/>
          </a:xfrm>
          <a:prstGeom prst="rect">
            <a:avLst/>
          </a:prstGeom>
        </p:spPr>
        <p:txBody>
          <a:bodyPr wrap="square" lIns="0" tIns="0" rIns="0" bIns="0" rtlCol="0" anchor="t">
            <a:noAutofit/>
          </a:bodyPr>
          <a:lstStyle/>
          <a:p>
            <a:pPr algn="just">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30" name="AutoShape 30"/>
          <p:cNvSpPr/>
          <p:nvPr/>
        </p:nvSpPr>
        <p:spPr>
          <a:xfrm>
            <a:off x="1024158" y="3692960"/>
            <a:ext cx="0" cy="1270309"/>
          </a:xfrm>
          <a:prstGeom prst="line">
            <a:avLst/>
          </a:prstGeom>
          <a:ln w="38100" cap="flat">
            <a:solidFill>
              <a:srgbClr val="FFFFFF">
                <a:alpha val="80000"/>
              </a:srgbClr>
            </a:solidFill>
            <a:prstDash val="solid"/>
            <a:headEnd type="none" w="sm" len="sm"/>
            <a:tailEnd type="none" w="sm" len="sm"/>
          </a:ln>
        </p:spPr>
      </p:sp>
      <p:pic>
        <p:nvPicPr>
          <p:cNvPr id="32" name="Picture 31"/>
          <p:cNvPicPr>
            <a:picLocks noChangeAspect="1"/>
          </p:cNvPicPr>
          <p:nvPr/>
        </p:nvPicPr>
        <p:blipFill>
          <a:blip r:embed="rId1"/>
          <a:stretch>
            <a:fillRect/>
          </a:stretch>
        </p:blipFill>
        <p:spPr>
          <a:xfrm>
            <a:off x="8721725" y="1739900"/>
            <a:ext cx="2889885" cy="1611630"/>
          </a:xfrm>
          <a:prstGeom prst="rect">
            <a:avLst/>
          </a:prstGeom>
        </p:spPr>
      </p:pic>
      <p:sp>
        <p:nvSpPr>
          <p:cNvPr id="21" name="Text Box 20"/>
          <p:cNvSpPr txBox="1"/>
          <p:nvPr/>
        </p:nvSpPr>
        <p:spPr>
          <a:xfrm>
            <a:off x="705485" y="1412240"/>
            <a:ext cx="6096000" cy="706755"/>
          </a:xfrm>
          <a:prstGeom prst="rect">
            <a:avLst/>
          </a:prstGeom>
          <a:noFill/>
        </p:spPr>
        <p:txBody>
          <a:bodyPr wrap="square" rtlCol="0" anchor="t">
            <a:spAutoFit/>
          </a:bodyPr>
          <a:p>
            <a:r>
              <a:rPr lang="en-US" sz="4000" dirty="0">
                <a:solidFill>
                  <a:schemeClr val="bg1"/>
                </a:solidFill>
                <a:latin typeface="Times New Roman" panose="02020603050405020304"/>
                <a:cs typeface="Times New Roman" panose="02020603050405020304"/>
                <a:sym typeface="+mn-ea"/>
              </a:rPr>
              <a:t>INTRODUCTION</a:t>
            </a:r>
            <a:endParaRPr lang="en-US" sz="4000" dirty="0">
              <a:solidFill>
                <a:schemeClr val="bg1"/>
              </a:solidFill>
              <a:latin typeface="Times New Roman" panose="02020603050405020304"/>
              <a:cs typeface="Times New Roman" panose="02020603050405020304"/>
              <a:sym typeface="+mn-ea"/>
            </a:endParaRPr>
          </a:p>
        </p:txBody>
      </p:sp>
      <p:sp>
        <p:nvSpPr>
          <p:cNvPr id="22" name="AutoShape 30"/>
          <p:cNvSpPr/>
          <p:nvPr/>
        </p:nvSpPr>
        <p:spPr>
          <a:xfrm>
            <a:off x="1015903" y="5160445"/>
            <a:ext cx="0" cy="1270309"/>
          </a:xfrm>
          <a:prstGeom prst="line">
            <a:avLst/>
          </a:prstGeom>
          <a:ln w="38100" cap="flat">
            <a:solidFill>
              <a:srgbClr val="FFFFFF">
                <a:alpha val="80000"/>
              </a:srgbClr>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66787F"/>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99109" y="-176752"/>
            <a:ext cx="3159745" cy="2510711"/>
            <a:chOff x="70480" y="-906623"/>
            <a:chExt cx="6319489" cy="5021423"/>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70480" y="-906623"/>
              <a:ext cx="4933541" cy="3992723"/>
              <a:chOff x="13922" y="-179086"/>
              <a:chExt cx="974527" cy="788686"/>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8" name="TextBox 18"/>
              <p:cNvSpPr txBox="1"/>
              <p:nvPr/>
            </p:nvSpPr>
            <p:spPr>
              <a:xfrm>
                <a:off x="302041" y="-179086"/>
                <a:ext cx="686408" cy="647700"/>
              </a:xfrm>
              <a:prstGeom prst="rect">
                <a:avLst/>
              </a:prstGeom>
            </p:spPr>
            <p:txBody>
              <a:bodyPr lIns="33866" tIns="33866" rIns="33866" bIns="33866" rtlCol="0" anchor="ctr"/>
              <a:lstStyle/>
              <a:p>
                <a:pPr algn="ctr">
                  <a:lnSpc>
                    <a:spcPts val="2660"/>
                  </a:lnSpc>
                </a:pPr>
                <a:r>
                  <a:rPr lang="en-US" sz="1200" dirty="0">
                    <a:solidFill>
                      <a:schemeClr val="bg1"/>
                    </a:solidFill>
                    <a:latin typeface="Times New Roman" panose="02020603050405020304"/>
                    <a:cs typeface="Times New Roman" panose="02020603050405020304"/>
                    <a:sym typeface="+mn-ea"/>
                  </a:rPr>
                  <a:t>INTRODUCTION</a:t>
                </a:r>
                <a:endParaRPr lang="en-US" sz="1200" dirty="0">
                  <a:solidFill>
                    <a:schemeClr val="bg1"/>
                  </a:solidFill>
                  <a:latin typeface="Times New Roman" panose="02020603050405020304"/>
                  <a:cs typeface="Times New Roman" panose="02020603050405020304"/>
                  <a:sym typeface="+mn-ea"/>
                </a:endParaRPr>
              </a:p>
            </p:txBody>
          </p:sp>
        </p:grpSp>
      </p:grpSp>
      <p:sp>
        <p:nvSpPr>
          <p:cNvPr id="20" name="TextBox 20"/>
          <p:cNvSpPr txBox="1"/>
          <p:nvPr/>
        </p:nvSpPr>
        <p:spPr>
          <a:xfrm>
            <a:off x="6216267" y="566253"/>
            <a:ext cx="2837352"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3" name="AutoShape 23"/>
          <p:cNvSpPr/>
          <p:nvPr/>
        </p:nvSpPr>
        <p:spPr>
          <a:xfrm flipV="1">
            <a:off x="11165831" y="6430478"/>
            <a:ext cx="293099" cy="0"/>
          </a:xfrm>
          <a:prstGeom prst="line">
            <a:avLst/>
          </a:prstGeom>
          <a:ln w="38100" cap="rnd">
            <a:solidFill>
              <a:srgbClr val="FFFFFF">
                <a:alpha val="83922"/>
              </a:srgbClr>
            </a:solidFill>
            <a:prstDash val="solid"/>
            <a:headEnd type="none" w="sm" len="sm"/>
            <a:tailEnd type="arrow" w="med" len="sm"/>
          </a:ln>
        </p:spPr>
      </p:sp>
      <p:sp>
        <p:nvSpPr>
          <p:cNvPr id="24" name="TextBox 24"/>
          <p:cNvSpPr txBox="1"/>
          <p:nvPr/>
        </p:nvSpPr>
        <p:spPr>
          <a:xfrm>
            <a:off x="6554502" y="622791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
        <p:nvSpPr>
          <p:cNvPr id="27" name="AutoShape 27"/>
          <p:cNvSpPr/>
          <p:nvPr/>
        </p:nvSpPr>
        <p:spPr>
          <a:xfrm>
            <a:off x="1032958" y="2653771"/>
            <a:ext cx="0" cy="1270309"/>
          </a:xfrm>
          <a:prstGeom prst="line">
            <a:avLst/>
          </a:prstGeom>
          <a:ln w="38100" cap="flat">
            <a:solidFill>
              <a:srgbClr val="FFFFFF">
                <a:alpha val="80000"/>
              </a:srgbClr>
            </a:solidFill>
            <a:prstDash val="solid"/>
            <a:headEnd type="none" w="sm" len="sm"/>
            <a:tailEnd type="none" w="sm" len="sm"/>
          </a:ln>
        </p:spPr>
      </p:sp>
      <p:sp>
        <p:nvSpPr>
          <p:cNvPr id="29" name="TextBox 29"/>
          <p:cNvSpPr txBox="1"/>
          <p:nvPr/>
        </p:nvSpPr>
        <p:spPr>
          <a:xfrm>
            <a:off x="1103630" y="2308860"/>
            <a:ext cx="6258560" cy="3605530"/>
          </a:xfrm>
          <a:prstGeom prst="rect">
            <a:avLst/>
          </a:prstGeom>
        </p:spPr>
        <p:txBody>
          <a:bodyPr wrap="square" lIns="0" tIns="0" rIns="0" bIns="0" rtlCol="0" anchor="t">
            <a:noAutofit/>
          </a:bodyPr>
          <a:lstStyle/>
          <a:p>
            <a:pPr algn="just">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just">
              <a:lnSpc>
                <a:spcPts val="1800"/>
              </a:lnSpc>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Machine Learning (ML) and Deep Learning (DL) have transformed crop disease prediction by allowing for the examination of massive datasets to uncover patterns and correlations that would otherwise go undetected using traditional methods. </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These tools can accurately anticipate the risk of disease outbreaks by processing data from multiple sources, such as crop photographs, weather variables, and historical illness records.</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By combining these complex methodologies with real-world and synthetic datasets, as presented in this paper, we can create predictive models that are not only more accurate but also adaptable to a variety of crop varieties and environmental situations. </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This strategy has the potential to improve crop disease management, resulting in more prompt and effective responses that safeguard crops and assure stable food supplies.</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algn="just">
              <a:lnSpc>
                <a:spcPts val="1800"/>
              </a:lnSpc>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 </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30" name="AutoShape 30"/>
          <p:cNvSpPr/>
          <p:nvPr/>
        </p:nvSpPr>
        <p:spPr>
          <a:xfrm>
            <a:off x="1024158" y="3692960"/>
            <a:ext cx="0" cy="1270309"/>
          </a:xfrm>
          <a:prstGeom prst="line">
            <a:avLst/>
          </a:prstGeom>
          <a:ln w="38100" cap="flat">
            <a:solidFill>
              <a:srgbClr val="FFFFFF">
                <a:alpha val="80000"/>
              </a:srgbClr>
            </a:solidFill>
            <a:prstDash val="solid"/>
            <a:headEnd type="none" w="sm" len="sm"/>
            <a:tailEnd type="none" w="sm" len="sm"/>
          </a:ln>
        </p:spPr>
      </p:sp>
      <p:pic>
        <p:nvPicPr>
          <p:cNvPr id="32" name="Picture 31"/>
          <p:cNvPicPr>
            <a:picLocks noChangeAspect="1"/>
          </p:cNvPicPr>
          <p:nvPr/>
        </p:nvPicPr>
        <p:blipFill>
          <a:blip r:embed="rId1"/>
          <a:stretch>
            <a:fillRect/>
          </a:stretch>
        </p:blipFill>
        <p:spPr>
          <a:xfrm>
            <a:off x="7644130" y="2760345"/>
            <a:ext cx="4017645" cy="2240280"/>
          </a:xfrm>
          <a:prstGeom prst="rect">
            <a:avLst/>
          </a:prstGeom>
        </p:spPr>
      </p:pic>
      <p:sp>
        <p:nvSpPr>
          <p:cNvPr id="21" name="Text Box 20"/>
          <p:cNvSpPr txBox="1"/>
          <p:nvPr/>
        </p:nvSpPr>
        <p:spPr>
          <a:xfrm>
            <a:off x="705485" y="1412240"/>
            <a:ext cx="6096000" cy="706755"/>
          </a:xfrm>
          <a:prstGeom prst="rect">
            <a:avLst/>
          </a:prstGeom>
          <a:noFill/>
        </p:spPr>
        <p:txBody>
          <a:bodyPr wrap="square" rtlCol="0" anchor="t">
            <a:spAutoFit/>
          </a:bodyPr>
          <a:p>
            <a:r>
              <a:rPr lang="en-US" sz="4000" dirty="0">
                <a:solidFill>
                  <a:schemeClr val="bg1"/>
                </a:solidFill>
                <a:latin typeface="Times New Roman" panose="02020603050405020304"/>
                <a:cs typeface="Times New Roman" panose="02020603050405020304"/>
                <a:sym typeface="+mn-ea"/>
              </a:rPr>
              <a:t>INTRODUCTION</a:t>
            </a:r>
            <a:endParaRPr lang="en-US" sz="4000" dirty="0">
              <a:solidFill>
                <a:schemeClr val="bg1"/>
              </a:solidFill>
              <a:latin typeface="Times New Roman" panose="02020603050405020304"/>
              <a:cs typeface="Times New Roman" panose="02020603050405020304"/>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49758"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24485" y="868045"/>
            <a:ext cx="11525885" cy="5845810"/>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54992"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19" name="TextBox 19"/>
          <p:cNvSpPr txBox="1"/>
          <p:nvPr/>
        </p:nvSpPr>
        <p:spPr>
          <a:xfrm>
            <a:off x="9044742" y="566253"/>
            <a:ext cx="2805235" cy="622935"/>
          </a:xfrm>
          <a:prstGeom prst="rect">
            <a:avLst/>
          </a:prstGeom>
        </p:spPr>
        <p:txBody>
          <a:bodyPr lIns="0" tIns="0" rIns="0" bIns="0" rtlCol="0" anchor="t">
            <a:spAutoFit/>
          </a:bodyPr>
          <a:lstStyle/>
          <a:p>
            <a:pPr algn="ctr">
              <a:lnSpc>
                <a:spcPts val="2430"/>
              </a:lnSpc>
            </a:pPr>
            <a:r>
              <a:rPr lang="en-US" dirty="0">
                <a:solidFill>
                  <a:schemeClr val="bg1"/>
                </a:solidFill>
                <a:latin typeface="Times New Roman" panose="02020603050405020304"/>
                <a:cs typeface="Times New Roman" panose="02020603050405020304"/>
                <a:sym typeface="+mn-ea"/>
              </a:rPr>
              <a:t>LITERATURE REVIEW</a:t>
            </a:r>
            <a:endParaRPr lang="en-US" dirty="0">
              <a:solidFill>
                <a:schemeClr val="bg1"/>
              </a:solidFill>
              <a:latin typeface="Times New Roman" panose="02020603050405020304"/>
              <a:cs typeface="Times New Roman" panose="02020603050405020304"/>
            </a:endParaRPr>
          </a:p>
          <a:p>
            <a:pPr algn="ctr">
              <a:lnSpc>
                <a:spcPts val="2430"/>
              </a:lnSpc>
            </a:pPr>
            <a:endParaRPr lang="en-US" spc="-54" dirty="0">
              <a:solidFill>
                <a:schemeClr val="bg1"/>
              </a:solidFill>
              <a:latin typeface="Times New Roman" panose="02020603050405020304"/>
              <a:ea typeface="DM Sans"/>
              <a:cs typeface="Times New Roman" panose="02020603050405020304"/>
              <a:sym typeface="DM Sans"/>
            </a:endParaRPr>
          </a:p>
        </p:txBody>
      </p:sp>
      <p:sp>
        <p:nvSpPr>
          <p:cNvPr id="20" name="TextBox 20"/>
          <p:cNvSpPr txBox="1"/>
          <p:nvPr/>
        </p:nvSpPr>
        <p:spPr>
          <a:xfrm>
            <a:off x="6193777" y="566253"/>
            <a:ext cx="285096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DM Sans"/>
                <a:ea typeface="DM Sans"/>
                <a:cs typeface="DM Sans"/>
                <a:sym typeface="DM Sans"/>
              </a:rPr>
              <a:t>mini</a:t>
            </a:r>
            <a:endParaRPr lang="en-US" spc="-54">
              <a:solidFill>
                <a:srgbClr val="FFFFFF">
                  <a:alpha val="83922"/>
                </a:srgbClr>
              </a:solidFill>
              <a:latin typeface="DM Sans"/>
              <a:ea typeface="DM Sans"/>
              <a:cs typeface="DM Sans"/>
              <a:sym typeface="DM Sans"/>
            </a:endParaRPr>
          </a:p>
        </p:txBody>
      </p:sp>
      <p:sp>
        <p:nvSpPr>
          <p:cNvPr id="29" name="TextBox 29"/>
          <p:cNvSpPr txBox="1"/>
          <p:nvPr/>
        </p:nvSpPr>
        <p:spPr>
          <a:xfrm>
            <a:off x="472460" y="3723028"/>
            <a:ext cx="4363987" cy="2846705"/>
          </a:xfrm>
          <a:prstGeom prst="rect">
            <a:avLst/>
          </a:prstGeom>
        </p:spPr>
        <p:txBody>
          <a:bodyPr lIns="0" tIns="0" rIns="0" bIns="0" rtlCol="0" anchor="t">
            <a:spAutoFit/>
          </a:bodyPr>
          <a:lstStyle/>
          <a:p>
            <a:pPr algn="l">
              <a:lnSpc>
                <a:spcPts val="7400"/>
              </a:lnSpc>
            </a:pPr>
            <a:r>
              <a:rPr lang="en-US" sz="2800" dirty="0">
                <a:solidFill>
                  <a:schemeClr val="bg1"/>
                </a:solidFill>
                <a:latin typeface="Times New Roman" panose="02020603050405020304"/>
                <a:cs typeface="Times New Roman" panose="02020603050405020304"/>
                <a:sym typeface="+mn-ea"/>
              </a:rPr>
              <a:t>LITERATURE</a:t>
            </a:r>
            <a:endParaRPr lang="en-US" sz="2800" dirty="0">
              <a:solidFill>
                <a:schemeClr val="bg1"/>
              </a:solidFill>
              <a:latin typeface="Times New Roman" panose="02020603050405020304"/>
              <a:cs typeface="Times New Roman" panose="02020603050405020304"/>
              <a:sym typeface="+mn-ea"/>
            </a:endParaRPr>
          </a:p>
          <a:p>
            <a:pPr algn="l">
              <a:lnSpc>
                <a:spcPts val="7400"/>
              </a:lnSpc>
            </a:pPr>
            <a:r>
              <a:rPr lang="en-US" sz="2800" dirty="0">
                <a:solidFill>
                  <a:schemeClr val="bg1"/>
                </a:solidFill>
                <a:latin typeface="Times New Roman" panose="02020603050405020304"/>
                <a:cs typeface="Times New Roman" panose="02020603050405020304"/>
                <a:sym typeface="+mn-ea"/>
              </a:rPr>
              <a:t> REVIEW</a:t>
            </a:r>
            <a:endParaRPr lang="en-US" sz="2800" dirty="0">
              <a:solidFill>
                <a:schemeClr val="bg1"/>
              </a:solidFill>
              <a:latin typeface="Times New Roman" panose="02020603050405020304"/>
              <a:cs typeface="Times New Roman" panose="02020603050405020304"/>
            </a:endParaRPr>
          </a:p>
          <a:p>
            <a:pPr algn="l">
              <a:lnSpc>
                <a:spcPts val="7400"/>
              </a:lnSpc>
            </a:pPr>
            <a:endParaRPr lang="en-US" sz="2800" dirty="0">
              <a:solidFill>
                <a:schemeClr val="bg1"/>
              </a:solidFill>
              <a:latin typeface="Times New Roman" panose="02020603050405020304"/>
              <a:ea typeface="DM Sans Bold"/>
              <a:cs typeface="Times New Roman" panose="02020603050405020304"/>
              <a:sym typeface="DM Sans Bold"/>
            </a:endParaRPr>
          </a:p>
        </p:txBody>
      </p:sp>
      <p:sp>
        <p:nvSpPr>
          <p:cNvPr id="30" name="AutoShape 30"/>
          <p:cNvSpPr/>
          <p:nvPr/>
        </p:nvSpPr>
        <p:spPr>
          <a:xfrm flipV="1">
            <a:off x="11089643" y="6014553"/>
            <a:ext cx="293099" cy="0"/>
          </a:xfrm>
          <a:prstGeom prst="line">
            <a:avLst/>
          </a:prstGeom>
          <a:ln w="38100" cap="rnd">
            <a:solidFill>
              <a:srgbClr val="FFFFFF">
                <a:alpha val="83922"/>
              </a:srgbClr>
            </a:solidFill>
            <a:prstDash val="solid"/>
            <a:headEnd type="none" w="sm" len="sm"/>
            <a:tailEnd type="arrow" w="med" len="sm"/>
          </a:ln>
        </p:spPr>
      </p:sp>
      <p:sp>
        <p:nvSpPr>
          <p:cNvPr id="31" name="TextBox 31"/>
          <p:cNvSpPr txBox="1"/>
          <p:nvPr/>
        </p:nvSpPr>
        <p:spPr>
          <a:xfrm>
            <a:off x="6478950"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pic>
        <p:nvPicPr>
          <p:cNvPr id="45" name="Picture 44"/>
          <p:cNvPicPr>
            <a:picLocks noChangeAspect="1"/>
          </p:cNvPicPr>
          <p:nvPr/>
        </p:nvPicPr>
        <p:blipFill>
          <a:blip r:embed="rId1"/>
          <a:stretch>
            <a:fillRect/>
          </a:stretch>
        </p:blipFill>
        <p:spPr>
          <a:xfrm>
            <a:off x="406400" y="939800"/>
            <a:ext cx="11338560" cy="2626360"/>
          </a:xfrm>
          <a:prstGeom prst="rect">
            <a:avLst/>
          </a:prstGeom>
        </p:spPr>
      </p:pic>
      <p:sp>
        <p:nvSpPr>
          <p:cNvPr id="47" name="Freeform 24"/>
          <p:cNvSpPr/>
          <p:nvPr/>
        </p:nvSpPr>
        <p:spPr>
          <a:xfrm>
            <a:off x="5750560" y="2298700"/>
            <a:ext cx="6117590" cy="4200525"/>
          </a:xfrm>
          <a:custGeom>
            <a:avLst/>
            <a:gdLst/>
            <a:ahLst/>
            <a:cxnLst/>
            <a:rect l="l" t="t" r="r" b="b"/>
            <a:pathLst>
              <a:path w="2416777" h="1659457">
                <a:moveTo>
                  <a:pt x="24467" y="0"/>
                </a:moveTo>
                <a:lnTo>
                  <a:pt x="2392310" y="0"/>
                </a:lnTo>
                <a:cubicBezTo>
                  <a:pt x="2398800" y="0"/>
                  <a:pt x="2405023" y="2578"/>
                  <a:pt x="2409611" y="7166"/>
                </a:cubicBezTo>
                <a:cubicBezTo>
                  <a:pt x="2414200" y="11755"/>
                  <a:pt x="2416777" y="17978"/>
                  <a:pt x="2416777" y="24467"/>
                </a:cubicBezTo>
                <a:lnTo>
                  <a:pt x="2416777" y="1634990"/>
                </a:lnTo>
                <a:cubicBezTo>
                  <a:pt x="2416777" y="1648503"/>
                  <a:pt x="2405823" y="1659457"/>
                  <a:pt x="2392310" y="1659457"/>
                </a:cubicBezTo>
                <a:lnTo>
                  <a:pt x="24467" y="1659457"/>
                </a:lnTo>
                <a:cubicBezTo>
                  <a:pt x="17978" y="1659457"/>
                  <a:pt x="11755" y="1656880"/>
                  <a:pt x="7166" y="1652291"/>
                </a:cubicBezTo>
                <a:cubicBezTo>
                  <a:pt x="2578" y="1647703"/>
                  <a:pt x="0" y="1641479"/>
                  <a:pt x="0" y="1634990"/>
                </a:cubicBezTo>
                <a:lnTo>
                  <a:pt x="0" y="24467"/>
                </a:lnTo>
                <a:cubicBezTo>
                  <a:pt x="0" y="10954"/>
                  <a:pt x="10954" y="0"/>
                  <a:pt x="24467" y="0"/>
                </a:cubicBez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grpSp>
        <p:nvGrpSpPr>
          <p:cNvPr id="49" name="Group 26"/>
          <p:cNvGrpSpPr/>
          <p:nvPr/>
        </p:nvGrpSpPr>
        <p:grpSpPr>
          <a:xfrm rot="0">
            <a:off x="1269994" y="2667039"/>
            <a:ext cx="6172200" cy="1563373"/>
            <a:chOff x="373620" y="-252537"/>
            <a:chExt cx="2438400" cy="617629"/>
          </a:xfrm>
        </p:grpSpPr>
        <p:sp>
          <p:nvSpPr>
            <p:cNvPr id="50" name="Freeform 27"/>
            <p:cNvSpPr/>
            <p:nvPr/>
          </p:nvSpPr>
          <p:spPr>
            <a:xfrm>
              <a:off x="2423682" y="188985"/>
              <a:ext cx="388338" cy="176107"/>
            </a:xfrm>
            <a:custGeom>
              <a:avLst/>
              <a:gdLst/>
              <a:ahLst/>
              <a:cxnLst/>
              <a:rect l="l" t="t" r="r" b="b"/>
              <a:pathLst>
                <a:path w="4553366" h="1262786">
                  <a:moveTo>
                    <a:pt x="12986" y="0"/>
                  </a:moveTo>
                  <a:lnTo>
                    <a:pt x="4540380" y="0"/>
                  </a:lnTo>
                  <a:cubicBezTo>
                    <a:pt x="4543824" y="0"/>
                    <a:pt x="4547127" y="1368"/>
                    <a:pt x="4549563" y="3804"/>
                  </a:cubicBezTo>
                  <a:cubicBezTo>
                    <a:pt x="4551998" y="6239"/>
                    <a:pt x="4553366" y="9542"/>
                    <a:pt x="4553366" y="12986"/>
                  </a:cubicBezTo>
                  <a:lnTo>
                    <a:pt x="4553366" y="1249800"/>
                  </a:lnTo>
                  <a:cubicBezTo>
                    <a:pt x="4553366" y="1253244"/>
                    <a:pt x="4551998" y="1256547"/>
                    <a:pt x="4549563" y="1258983"/>
                  </a:cubicBezTo>
                  <a:cubicBezTo>
                    <a:pt x="4547127" y="1261418"/>
                    <a:pt x="4543824" y="1262786"/>
                    <a:pt x="4540380" y="1262786"/>
                  </a:cubicBezTo>
                  <a:lnTo>
                    <a:pt x="12986" y="1262786"/>
                  </a:lnTo>
                  <a:cubicBezTo>
                    <a:pt x="9542" y="1262786"/>
                    <a:pt x="6239" y="1261418"/>
                    <a:pt x="3804" y="1258983"/>
                  </a:cubicBezTo>
                  <a:cubicBezTo>
                    <a:pt x="1368" y="1256547"/>
                    <a:pt x="0" y="1253244"/>
                    <a:pt x="0" y="1249800"/>
                  </a:cubicBezTo>
                  <a:lnTo>
                    <a:pt x="0" y="12986"/>
                  </a:lnTo>
                  <a:cubicBezTo>
                    <a:pt x="0" y="9542"/>
                    <a:pt x="1368" y="6239"/>
                    <a:pt x="3804" y="3804"/>
                  </a:cubicBezTo>
                  <a:cubicBezTo>
                    <a:pt x="6239" y="1368"/>
                    <a:pt x="9542" y="0"/>
                    <a:pt x="12986" y="0"/>
                  </a:cubicBez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txBody>
            <a:bodyPr/>
            <a:p>
              <a:pPr algn="ctr">
                <a:lnSpc>
                  <a:spcPts val="5765"/>
                </a:lnSpc>
              </a:pPr>
              <a:endParaRPr lang="en-US" sz="2665"/>
            </a:p>
          </p:txBody>
        </p:sp>
        <p:sp>
          <p:nvSpPr>
            <p:cNvPr id="51" name="TextBox 28"/>
            <p:cNvSpPr txBox="1"/>
            <p:nvPr/>
          </p:nvSpPr>
          <p:spPr>
            <a:xfrm>
              <a:off x="373620" y="-252537"/>
              <a:ext cx="1666742" cy="392184"/>
            </a:xfrm>
            <a:prstGeom prst="rect">
              <a:avLst/>
            </a:prstGeom>
          </p:spPr>
          <p:txBody>
            <a:bodyPr lIns="33866" tIns="33866" rIns="33866" bIns="33866" rtlCol="0" anchor="ctr"/>
            <a:p>
              <a:pPr algn="l">
                <a:lnSpc>
                  <a:spcPts val="7400"/>
                </a:lnSpc>
              </a:pPr>
              <a:endParaRPr lang="en-US" sz="4400">
                <a:solidFill>
                  <a:srgbClr val="FFFFFF">
                    <a:alpha val="83922"/>
                  </a:srgbClr>
                </a:solidFill>
                <a:latin typeface="DM Sans Bold"/>
                <a:ea typeface="DM Sans Bold"/>
                <a:cs typeface="DM Sans Bold"/>
                <a:sym typeface="DM Sans Bold"/>
              </a:endParaRPr>
            </a:p>
          </p:txBody>
        </p:sp>
      </p:grpSp>
      <p:sp>
        <p:nvSpPr>
          <p:cNvPr id="52" name="AutoShape 39"/>
          <p:cNvSpPr/>
          <p:nvPr/>
        </p:nvSpPr>
        <p:spPr>
          <a:xfrm flipH="1">
            <a:off x="4463415" y="3860800"/>
            <a:ext cx="47625" cy="2638425"/>
          </a:xfrm>
          <a:prstGeom prst="line">
            <a:avLst/>
          </a:prstGeom>
          <a:ln w="38100" cap="flat">
            <a:solidFill>
              <a:srgbClr val="FFFFFF">
                <a:alpha val="80000"/>
              </a:srgbClr>
            </a:solidFill>
            <a:prstDash val="solid"/>
            <a:headEnd type="none" w="sm" len="sm"/>
            <a:tailEnd type="none" w="sm" len="sm"/>
          </a:ln>
        </p:spPr>
      </p:sp>
      <p:sp>
        <p:nvSpPr>
          <p:cNvPr id="53" name="Text Box 52"/>
          <p:cNvSpPr txBox="1"/>
          <p:nvPr/>
        </p:nvSpPr>
        <p:spPr>
          <a:xfrm>
            <a:off x="7721600" y="3835400"/>
            <a:ext cx="1397423" cy="590973"/>
          </a:xfrm>
          <a:prstGeom prst="rect">
            <a:avLst/>
          </a:prstGeom>
          <a:noFill/>
        </p:spPr>
        <p:txBody>
          <a:bodyPr wrap="square" rtlCol="0" anchor="t">
            <a:noAutofit/>
          </a:bodyPr>
          <a:p>
            <a:pPr algn="ctr">
              <a:lnSpc>
                <a:spcPts val="5765"/>
              </a:lnSpc>
            </a:pPr>
            <a:endParaRPr lang="en-US" sz="4270" spc="-128">
              <a:solidFill>
                <a:srgbClr val="FFFFFF">
                  <a:alpha val="83922"/>
                </a:srgbClr>
              </a:solidFill>
              <a:latin typeface="DM Sans Bold"/>
              <a:ea typeface="DM Sans Bold"/>
              <a:cs typeface="DM Sans Bold"/>
              <a:sym typeface="DM Sans Bold"/>
            </a:endParaRPr>
          </a:p>
        </p:txBody>
      </p:sp>
      <p:sp>
        <p:nvSpPr>
          <p:cNvPr id="58" name="Text Box 57"/>
          <p:cNvSpPr txBox="1"/>
          <p:nvPr/>
        </p:nvSpPr>
        <p:spPr>
          <a:xfrm>
            <a:off x="4722495" y="3723005"/>
            <a:ext cx="6631940" cy="2391410"/>
          </a:xfrm>
          <a:prstGeom prst="rect">
            <a:avLst/>
          </a:prstGeom>
          <a:noFill/>
        </p:spPr>
        <p:txBody>
          <a:bodyPr wrap="square" rtlCol="0" anchor="t">
            <a:noAutofit/>
          </a:bodyPr>
          <a:p>
            <a:pPr algn="just">
              <a:lnSpc>
                <a:spcPts val="1800"/>
              </a:lnSpc>
            </a:pPr>
            <a:endParaRPr lang="en-US" sz="1335" spc="-40">
              <a:solidFill>
                <a:srgbClr val="FFFFFF">
                  <a:alpha val="83922"/>
                </a:srgbClr>
              </a:solidFill>
              <a:latin typeface="DM Sans"/>
              <a:ea typeface="DM Sans"/>
              <a:cs typeface="DM Sans"/>
              <a:sym typeface="DM Sans"/>
            </a:endParaRPr>
          </a:p>
        </p:txBody>
      </p:sp>
      <p:sp>
        <p:nvSpPr>
          <p:cNvPr id="21" name="Text Box 20"/>
          <p:cNvSpPr txBox="1"/>
          <p:nvPr/>
        </p:nvSpPr>
        <p:spPr>
          <a:xfrm>
            <a:off x="5960745" y="3105785"/>
            <a:ext cx="608330" cy="460375"/>
          </a:xfrm>
          <a:prstGeom prst="rect">
            <a:avLst/>
          </a:prstGeom>
          <a:noFill/>
        </p:spPr>
        <p:txBody>
          <a:bodyPr wrap="square" rtlCol="0" anchor="t">
            <a:spAutoFit/>
          </a:bodyPr>
          <a:p>
            <a:pPr algn="l">
              <a:lnSpc>
                <a:spcPts val="2880"/>
              </a:lnSpc>
            </a:pPr>
            <a:r>
              <a:rPr lang="en-US" sz="2135" spc="-63">
                <a:solidFill>
                  <a:srgbClr val="A9C5CF">
                    <a:alpha val="83922"/>
                  </a:srgbClr>
                </a:solidFill>
                <a:latin typeface="DM Sans Bold"/>
                <a:ea typeface="DM Sans Bold"/>
                <a:cs typeface="DM Sans Bold"/>
                <a:sym typeface="DM Sans Bold"/>
              </a:rPr>
              <a:t>01</a:t>
            </a:r>
            <a:endParaRPr lang="en-US" sz="2135" spc="-63">
              <a:solidFill>
                <a:srgbClr val="A9C5CF">
                  <a:alpha val="83922"/>
                </a:srgbClr>
              </a:solidFill>
              <a:latin typeface="DM Sans Bold"/>
              <a:ea typeface="DM Sans Bold"/>
              <a:cs typeface="DM Sans Bold"/>
              <a:sym typeface="DM Sans Bold"/>
            </a:endParaRPr>
          </a:p>
        </p:txBody>
      </p:sp>
      <p:pic>
        <p:nvPicPr>
          <p:cNvPr id="23" name="Picture 22"/>
          <p:cNvPicPr>
            <a:picLocks noChangeAspect="1"/>
          </p:cNvPicPr>
          <p:nvPr/>
        </p:nvPicPr>
        <p:blipFill>
          <a:blip r:embed="rId2"/>
          <a:stretch>
            <a:fillRect/>
          </a:stretch>
        </p:blipFill>
        <p:spPr>
          <a:xfrm>
            <a:off x="2781935" y="2102485"/>
            <a:ext cx="8963025" cy="4467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63869"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19" name="AutoShape 19"/>
          <p:cNvSpPr/>
          <p:nvPr/>
        </p:nvSpPr>
        <p:spPr>
          <a:xfrm flipH="1">
            <a:off x="798195" y="1591310"/>
            <a:ext cx="8890" cy="3970020"/>
          </a:xfrm>
          <a:prstGeom prst="line">
            <a:avLst/>
          </a:prstGeom>
          <a:ln w="38100" cap="flat">
            <a:solidFill>
              <a:srgbClr val="FFFFFF">
                <a:alpha val="80000"/>
              </a:srgbClr>
            </a:solidFill>
            <a:prstDash val="solid"/>
            <a:headEnd type="none" w="sm" len="sm"/>
            <a:tailEnd type="none" w="sm" len="sm"/>
          </a:ln>
        </p:spPr>
      </p:sp>
      <p:sp>
        <p:nvSpPr>
          <p:cNvPr id="20" name="AutoShape 20"/>
          <p:cNvSpPr/>
          <p:nvPr/>
        </p:nvSpPr>
        <p:spPr>
          <a:xfrm flipV="1">
            <a:off x="11098521" y="6014553"/>
            <a:ext cx="293099" cy="0"/>
          </a:xfrm>
          <a:prstGeom prst="line">
            <a:avLst/>
          </a:prstGeom>
          <a:ln w="38100" cap="rnd">
            <a:solidFill>
              <a:srgbClr val="FFFFFF">
                <a:alpha val="83922"/>
              </a:srgbClr>
            </a:solidFill>
            <a:prstDash val="solid"/>
            <a:headEnd type="none" w="sm" len="sm"/>
            <a:tailEnd type="arrow" w="med" len="sm"/>
          </a:ln>
        </p:spPr>
      </p:sp>
      <p:sp>
        <p:nvSpPr>
          <p:cNvPr id="23" name="TextBox 23"/>
          <p:cNvSpPr txBox="1"/>
          <p:nvPr/>
        </p:nvSpPr>
        <p:spPr>
          <a:xfrm>
            <a:off x="9053619" y="566253"/>
            <a:ext cx="2805235" cy="622935"/>
          </a:xfrm>
          <a:prstGeom prst="rect">
            <a:avLst/>
          </a:prstGeom>
        </p:spPr>
        <p:txBody>
          <a:bodyPr lIns="0" tIns="0" rIns="0" bIns="0" rtlCol="0" anchor="t">
            <a:spAutoFit/>
          </a:bodyPr>
          <a:lstStyle/>
          <a:p>
            <a:pPr algn="ctr">
              <a:lnSpc>
                <a:spcPts val="2430"/>
              </a:lnSpc>
            </a:pPr>
            <a:r>
              <a:rPr lang="en-US" dirty="0">
                <a:solidFill>
                  <a:schemeClr val="bg1"/>
                </a:solidFill>
                <a:latin typeface="Times New Roman" panose="02020603050405020304"/>
                <a:cs typeface="Times New Roman" panose="02020603050405020304"/>
                <a:sym typeface="+mn-ea"/>
              </a:rPr>
              <a:t>LITERATURE REVIEW</a:t>
            </a:r>
            <a:endParaRPr lang="en-US" dirty="0">
              <a:solidFill>
                <a:schemeClr val="bg1"/>
              </a:solidFill>
              <a:latin typeface="Times New Roman" panose="02020603050405020304"/>
              <a:cs typeface="Times New Roman" panose="02020603050405020304"/>
            </a:endParaRPr>
          </a:p>
          <a:p>
            <a:pPr algn="ctr">
              <a:lnSpc>
                <a:spcPts val="2430"/>
              </a:lnSpc>
            </a:pPr>
            <a:endParaRPr lang="en-US" spc="-54" dirty="0">
              <a:solidFill>
                <a:schemeClr val="bg1"/>
              </a:solidFill>
              <a:latin typeface="Times New Roman" panose="02020603050405020304"/>
              <a:ea typeface="DM Sans"/>
              <a:cs typeface="Times New Roman" panose="02020603050405020304"/>
              <a:sym typeface="DM Sans"/>
            </a:endParaRPr>
          </a:p>
        </p:txBody>
      </p:sp>
      <p:sp>
        <p:nvSpPr>
          <p:cNvPr id="24" name="TextBox 24"/>
          <p:cNvSpPr txBox="1"/>
          <p:nvPr/>
        </p:nvSpPr>
        <p:spPr>
          <a:xfrm>
            <a:off x="6546817" y="566253"/>
            <a:ext cx="2269414"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DM Sans"/>
                <a:ea typeface="DM Sans"/>
                <a:cs typeface="DM Sans"/>
                <a:sym typeface="DM Sans"/>
              </a:rPr>
              <a:t>mini.</a:t>
            </a:r>
            <a:endParaRPr lang="en-US" spc="-54">
              <a:solidFill>
                <a:srgbClr val="FFFFFF">
                  <a:alpha val="83922"/>
                </a:srgbClr>
              </a:solidFill>
              <a:latin typeface="DM Sans"/>
              <a:ea typeface="DM Sans"/>
              <a:cs typeface="DM Sans"/>
              <a:sym typeface="DM Sans"/>
            </a:endParaRPr>
          </a:p>
        </p:txBody>
      </p:sp>
      <p:sp>
        <p:nvSpPr>
          <p:cNvPr id="25" name="TextBox 25"/>
          <p:cNvSpPr txBox="1"/>
          <p:nvPr/>
        </p:nvSpPr>
        <p:spPr>
          <a:xfrm>
            <a:off x="572848" y="561251"/>
            <a:ext cx="5183639" cy="1898015"/>
          </a:xfrm>
          <a:prstGeom prst="rect">
            <a:avLst/>
          </a:prstGeom>
        </p:spPr>
        <p:txBody>
          <a:bodyPr lIns="0" tIns="0" rIns="0" bIns="0" rtlCol="0" anchor="t">
            <a:spAutoFit/>
          </a:bodyPr>
          <a:lstStyle/>
          <a:p>
            <a:pPr algn="l">
              <a:lnSpc>
                <a:spcPts val="7400"/>
              </a:lnSpc>
            </a:pPr>
            <a:r>
              <a:rPr lang="en-US" sz="2400" dirty="0">
                <a:solidFill>
                  <a:schemeClr val="bg1"/>
                </a:solidFill>
                <a:latin typeface="Times New Roman" panose="02020603050405020304"/>
                <a:cs typeface="Times New Roman" panose="02020603050405020304"/>
                <a:sym typeface="+mn-ea"/>
              </a:rPr>
              <a:t>LITERATURE REVIEW</a:t>
            </a:r>
            <a:endParaRPr lang="en-US" sz="2400" dirty="0">
              <a:solidFill>
                <a:schemeClr val="bg1"/>
              </a:solidFill>
              <a:latin typeface="Times New Roman" panose="02020603050405020304"/>
              <a:cs typeface="Times New Roman" panose="02020603050405020304"/>
            </a:endParaRPr>
          </a:p>
          <a:p>
            <a:pPr algn="l">
              <a:lnSpc>
                <a:spcPts val="7400"/>
              </a:lnSpc>
            </a:pPr>
            <a:endParaRPr lang="en-US" sz="2400" dirty="0">
              <a:solidFill>
                <a:schemeClr val="bg1"/>
              </a:solidFill>
              <a:latin typeface="Times New Roman" panose="02020603050405020304"/>
              <a:ea typeface="DM Sans Bold"/>
              <a:cs typeface="Times New Roman" panose="02020603050405020304"/>
              <a:sym typeface="DM Sans Bold"/>
            </a:endParaRPr>
          </a:p>
        </p:txBody>
      </p:sp>
      <p:sp>
        <p:nvSpPr>
          <p:cNvPr id="26" name="TextBox 26"/>
          <p:cNvSpPr txBox="1"/>
          <p:nvPr/>
        </p:nvSpPr>
        <p:spPr>
          <a:xfrm>
            <a:off x="6487827"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sp>
        <p:nvSpPr>
          <p:cNvPr id="28" name="TextBox 28"/>
          <p:cNvSpPr txBox="1"/>
          <p:nvPr/>
        </p:nvSpPr>
        <p:spPr>
          <a:xfrm>
            <a:off x="973462" y="1673058"/>
            <a:ext cx="470013" cy="368935"/>
          </a:xfrm>
          <a:prstGeom prst="rect">
            <a:avLst/>
          </a:prstGeom>
        </p:spPr>
        <p:txBody>
          <a:bodyPr lIns="0" tIns="0" rIns="0" bIns="0" rtlCol="0" anchor="t">
            <a:spAutoFit/>
          </a:bodyPr>
          <a:lstStyle/>
          <a:p>
            <a:pPr algn="l">
              <a:lnSpc>
                <a:spcPts val="2880"/>
              </a:lnSpc>
            </a:pPr>
            <a:r>
              <a:rPr lang="en-US" sz="2135" spc="-63">
                <a:solidFill>
                  <a:srgbClr val="A9C5CF">
                    <a:alpha val="83922"/>
                  </a:srgbClr>
                </a:solidFill>
                <a:latin typeface="DM Sans Bold"/>
                <a:ea typeface="DM Sans Bold"/>
                <a:cs typeface="DM Sans Bold"/>
                <a:sym typeface="DM Sans Bold"/>
              </a:rPr>
              <a:t>02</a:t>
            </a:r>
            <a:endParaRPr lang="en-US" sz="2135" spc="-63">
              <a:solidFill>
                <a:srgbClr val="A9C5CF">
                  <a:alpha val="83922"/>
                </a:srgbClr>
              </a:solidFill>
              <a:latin typeface="DM Sans Bold"/>
              <a:ea typeface="DM Sans Bold"/>
              <a:cs typeface="DM Sans Bold"/>
              <a:sym typeface="DM Sans Bold"/>
            </a:endParaRPr>
          </a:p>
        </p:txBody>
      </p:sp>
      <p:sp>
        <p:nvSpPr>
          <p:cNvPr id="30" name="TextBox 30"/>
          <p:cNvSpPr txBox="1"/>
          <p:nvPr/>
        </p:nvSpPr>
        <p:spPr>
          <a:xfrm>
            <a:off x="973462" y="2739097"/>
            <a:ext cx="470013" cy="368935"/>
          </a:xfrm>
          <a:prstGeom prst="rect">
            <a:avLst/>
          </a:prstGeom>
        </p:spPr>
        <p:txBody>
          <a:bodyPr lIns="0" tIns="0" rIns="0" bIns="0" rtlCol="0" anchor="t">
            <a:spAutoFit/>
          </a:bodyPr>
          <a:lstStyle/>
          <a:p>
            <a:pPr algn="l">
              <a:lnSpc>
                <a:spcPts val="2880"/>
              </a:lnSpc>
            </a:pPr>
            <a:r>
              <a:rPr lang="en-US" sz="2135" spc="-63">
                <a:solidFill>
                  <a:srgbClr val="A9C5CF">
                    <a:alpha val="83922"/>
                  </a:srgbClr>
                </a:solidFill>
                <a:latin typeface="DM Sans Bold"/>
                <a:ea typeface="DM Sans Bold"/>
                <a:cs typeface="DM Sans Bold"/>
                <a:sym typeface="DM Sans Bold"/>
              </a:rPr>
              <a:t>03</a:t>
            </a:r>
            <a:endParaRPr lang="en-US" sz="2135" spc="-63">
              <a:solidFill>
                <a:srgbClr val="A9C5CF">
                  <a:alpha val="83922"/>
                </a:srgbClr>
              </a:solidFill>
              <a:latin typeface="DM Sans Bold"/>
              <a:ea typeface="DM Sans Bold"/>
              <a:cs typeface="DM Sans Bold"/>
              <a:sym typeface="DM Sans Bold"/>
            </a:endParaRPr>
          </a:p>
        </p:txBody>
      </p:sp>
      <p:sp>
        <p:nvSpPr>
          <p:cNvPr id="32" name="TextBox 32"/>
          <p:cNvSpPr txBox="1"/>
          <p:nvPr/>
        </p:nvSpPr>
        <p:spPr>
          <a:xfrm>
            <a:off x="973268" y="3596473"/>
            <a:ext cx="470013" cy="368935"/>
          </a:xfrm>
          <a:prstGeom prst="rect">
            <a:avLst/>
          </a:prstGeom>
        </p:spPr>
        <p:txBody>
          <a:bodyPr lIns="0" tIns="0" rIns="0" bIns="0" rtlCol="0" anchor="t">
            <a:spAutoFit/>
          </a:bodyPr>
          <a:lstStyle/>
          <a:p>
            <a:pPr algn="l">
              <a:lnSpc>
                <a:spcPts val="2880"/>
              </a:lnSpc>
            </a:pPr>
            <a:r>
              <a:rPr lang="en-US" sz="2135" spc="-63">
                <a:solidFill>
                  <a:srgbClr val="A9C5CF">
                    <a:alpha val="83922"/>
                  </a:srgbClr>
                </a:solidFill>
                <a:latin typeface="DM Sans Bold"/>
                <a:ea typeface="DM Sans Bold"/>
                <a:cs typeface="DM Sans Bold"/>
                <a:sym typeface="DM Sans Bold"/>
              </a:rPr>
              <a:t>04</a:t>
            </a:r>
            <a:endParaRPr lang="en-US" sz="2135" spc="-63">
              <a:solidFill>
                <a:srgbClr val="A9C5CF">
                  <a:alpha val="83922"/>
                </a:srgbClr>
              </a:solidFill>
              <a:latin typeface="DM Sans Bold"/>
              <a:ea typeface="DM Sans Bold"/>
              <a:cs typeface="DM Sans Bold"/>
              <a:sym typeface="DM Sans Bold"/>
            </a:endParaRPr>
          </a:p>
        </p:txBody>
      </p:sp>
      <p:sp>
        <p:nvSpPr>
          <p:cNvPr id="34" name="TextBox 34"/>
          <p:cNvSpPr txBox="1"/>
          <p:nvPr/>
        </p:nvSpPr>
        <p:spPr>
          <a:xfrm>
            <a:off x="973268" y="4672672"/>
            <a:ext cx="470013" cy="368935"/>
          </a:xfrm>
          <a:prstGeom prst="rect">
            <a:avLst/>
          </a:prstGeom>
        </p:spPr>
        <p:txBody>
          <a:bodyPr lIns="0" tIns="0" rIns="0" bIns="0" rtlCol="0" anchor="t">
            <a:spAutoFit/>
          </a:bodyPr>
          <a:lstStyle/>
          <a:p>
            <a:pPr algn="l">
              <a:lnSpc>
                <a:spcPts val="2880"/>
              </a:lnSpc>
            </a:pPr>
            <a:r>
              <a:rPr lang="en-US" sz="2135" spc="-63">
                <a:solidFill>
                  <a:srgbClr val="A9C5CF">
                    <a:alpha val="83922"/>
                  </a:srgbClr>
                </a:solidFill>
                <a:latin typeface="DM Sans Bold"/>
                <a:ea typeface="DM Sans Bold"/>
                <a:cs typeface="DM Sans Bold"/>
                <a:sym typeface="DM Sans Bold"/>
              </a:rPr>
              <a:t>05</a:t>
            </a:r>
            <a:endParaRPr lang="en-US" sz="2135" spc="-63">
              <a:solidFill>
                <a:srgbClr val="A9C5CF">
                  <a:alpha val="83922"/>
                </a:srgbClr>
              </a:solidFill>
              <a:latin typeface="DM Sans Bold"/>
              <a:ea typeface="DM Sans Bold"/>
              <a:cs typeface="DM Sans Bold"/>
              <a:sym typeface="DM Sans Bold"/>
            </a:endParaRPr>
          </a:p>
        </p:txBody>
      </p:sp>
      <p:pic>
        <p:nvPicPr>
          <p:cNvPr id="42" name="Picture 41"/>
          <p:cNvPicPr>
            <a:picLocks noChangeAspect="1"/>
          </p:cNvPicPr>
          <p:nvPr/>
        </p:nvPicPr>
        <p:blipFill>
          <a:blip r:embed="rId1"/>
          <a:stretch>
            <a:fillRect/>
          </a:stretch>
        </p:blipFill>
        <p:spPr>
          <a:xfrm>
            <a:off x="9881235" y="2787015"/>
            <a:ext cx="1977390" cy="1628775"/>
          </a:xfrm>
          <a:prstGeom prst="rect">
            <a:avLst/>
          </a:prstGeom>
        </p:spPr>
      </p:pic>
      <p:pic>
        <p:nvPicPr>
          <p:cNvPr id="21" name="Picture 20"/>
          <p:cNvPicPr>
            <a:picLocks noChangeAspect="1"/>
          </p:cNvPicPr>
          <p:nvPr/>
        </p:nvPicPr>
        <p:blipFill>
          <a:blip r:embed="rId2"/>
          <a:stretch>
            <a:fillRect/>
          </a:stretch>
        </p:blipFill>
        <p:spPr>
          <a:xfrm>
            <a:off x="572770" y="1591310"/>
            <a:ext cx="8896350" cy="4743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49758"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24485" y="868045"/>
            <a:ext cx="11525885" cy="5845810"/>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54992"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19" name="TextBox 19"/>
          <p:cNvSpPr txBox="1"/>
          <p:nvPr/>
        </p:nvSpPr>
        <p:spPr>
          <a:xfrm>
            <a:off x="9044742" y="566253"/>
            <a:ext cx="2805235" cy="622935"/>
          </a:xfrm>
          <a:prstGeom prst="rect">
            <a:avLst/>
          </a:prstGeom>
        </p:spPr>
        <p:txBody>
          <a:bodyPr lIns="0" tIns="0" rIns="0" bIns="0" rtlCol="0" anchor="t">
            <a:spAutoFit/>
          </a:bodyPr>
          <a:lstStyle/>
          <a:p>
            <a:pPr algn="ctr">
              <a:lnSpc>
                <a:spcPts val="2430"/>
              </a:lnSpc>
            </a:pPr>
            <a:r>
              <a:rPr lang="en-US" dirty="0">
                <a:solidFill>
                  <a:schemeClr val="bg1"/>
                </a:solidFill>
                <a:latin typeface="Times New Roman" panose="02020603050405020304"/>
                <a:cs typeface="Times New Roman" panose="02020603050405020304"/>
                <a:sym typeface="+mn-ea"/>
              </a:rPr>
              <a:t>LITERATURE REVIEW</a:t>
            </a:r>
            <a:endParaRPr lang="en-US" dirty="0">
              <a:solidFill>
                <a:schemeClr val="bg1"/>
              </a:solidFill>
              <a:latin typeface="Times New Roman" panose="02020603050405020304"/>
              <a:cs typeface="Times New Roman" panose="02020603050405020304"/>
            </a:endParaRPr>
          </a:p>
          <a:p>
            <a:pPr algn="ctr">
              <a:lnSpc>
                <a:spcPts val="2430"/>
              </a:lnSpc>
            </a:pPr>
            <a:endParaRPr lang="en-US" spc="-54" dirty="0">
              <a:solidFill>
                <a:schemeClr val="bg1"/>
              </a:solidFill>
              <a:latin typeface="Times New Roman" panose="02020603050405020304"/>
              <a:ea typeface="DM Sans"/>
              <a:cs typeface="Times New Roman" panose="02020603050405020304"/>
              <a:sym typeface="DM Sans"/>
            </a:endParaRPr>
          </a:p>
        </p:txBody>
      </p:sp>
      <p:sp>
        <p:nvSpPr>
          <p:cNvPr id="20" name="TextBox 20"/>
          <p:cNvSpPr txBox="1"/>
          <p:nvPr/>
        </p:nvSpPr>
        <p:spPr>
          <a:xfrm>
            <a:off x="6193777" y="566253"/>
            <a:ext cx="285096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DM Sans"/>
                <a:ea typeface="DM Sans"/>
                <a:cs typeface="DM Sans"/>
                <a:sym typeface="DM Sans"/>
              </a:rPr>
              <a:t>mini</a:t>
            </a:r>
            <a:endParaRPr lang="en-US" spc="-54">
              <a:solidFill>
                <a:srgbClr val="FFFFFF">
                  <a:alpha val="83922"/>
                </a:srgbClr>
              </a:solidFill>
              <a:latin typeface="DM Sans"/>
              <a:ea typeface="DM Sans"/>
              <a:cs typeface="DM Sans"/>
              <a:sym typeface="DM Sans"/>
            </a:endParaRPr>
          </a:p>
        </p:txBody>
      </p:sp>
      <p:sp>
        <p:nvSpPr>
          <p:cNvPr id="29" name="TextBox 29"/>
          <p:cNvSpPr txBox="1"/>
          <p:nvPr/>
        </p:nvSpPr>
        <p:spPr>
          <a:xfrm>
            <a:off x="472460" y="3723028"/>
            <a:ext cx="4363987" cy="2846705"/>
          </a:xfrm>
          <a:prstGeom prst="rect">
            <a:avLst/>
          </a:prstGeom>
        </p:spPr>
        <p:txBody>
          <a:bodyPr lIns="0" tIns="0" rIns="0" bIns="0" rtlCol="0" anchor="t">
            <a:spAutoFit/>
          </a:bodyPr>
          <a:lstStyle/>
          <a:p>
            <a:pPr algn="l">
              <a:lnSpc>
                <a:spcPts val="7400"/>
              </a:lnSpc>
            </a:pPr>
            <a:r>
              <a:rPr lang="en-US" sz="2800" dirty="0">
                <a:solidFill>
                  <a:schemeClr val="bg1"/>
                </a:solidFill>
                <a:latin typeface="Times New Roman" panose="02020603050405020304"/>
                <a:cs typeface="Times New Roman" panose="02020603050405020304"/>
                <a:sym typeface="+mn-ea"/>
              </a:rPr>
              <a:t>LITERATURE</a:t>
            </a:r>
            <a:endParaRPr lang="en-US" sz="2800" dirty="0">
              <a:solidFill>
                <a:schemeClr val="bg1"/>
              </a:solidFill>
              <a:latin typeface="Times New Roman" panose="02020603050405020304"/>
              <a:cs typeface="Times New Roman" panose="02020603050405020304"/>
              <a:sym typeface="+mn-ea"/>
            </a:endParaRPr>
          </a:p>
          <a:p>
            <a:pPr algn="l">
              <a:lnSpc>
                <a:spcPts val="7400"/>
              </a:lnSpc>
            </a:pPr>
            <a:r>
              <a:rPr lang="en-US" sz="2800" dirty="0">
                <a:solidFill>
                  <a:schemeClr val="bg1"/>
                </a:solidFill>
                <a:latin typeface="Times New Roman" panose="02020603050405020304"/>
                <a:cs typeface="Times New Roman" panose="02020603050405020304"/>
                <a:sym typeface="+mn-ea"/>
              </a:rPr>
              <a:t> REVIEW</a:t>
            </a:r>
            <a:endParaRPr lang="en-US" sz="2800" dirty="0">
              <a:solidFill>
                <a:schemeClr val="bg1"/>
              </a:solidFill>
              <a:latin typeface="Times New Roman" panose="02020603050405020304"/>
              <a:cs typeface="Times New Roman" panose="02020603050405020304"/>
            </a:endParaRPr>
          </a:p>
          <a:p>
            <a:pPr algn="l">
              <a:lnSpc>
                <a:spcPts val="7400"/>
              </a:lnSpc>
            </a:pPr>
            <a:endParaRPr lang="en-US" sz="2800" dirty="0">
              <a:solidFill>
                <a:schemeClr val="bg1"/>
              </a:solidFill>
              <a:latin typeface="Times New Roman" panose="02020603050405020304"/>
              <a:ea typeface="DM Sans Bold"/>
              <a:cs typeface="Times New Roman" panose="02020603050405020304"/>
              <a:sym typeface="DM Sans Bold"/>
            </a:endParaRPr>
          </a:p>
        </p:txBody>
      </p:sp>
      <p:sp>
        <p:nvSpPr>
          <p:cNvPr id="30" name="AutoShape 30"/>
          <p:cNvSpPr/>
          <p:nvPr/>
        </p:nvSpPr>
        <p:spPr>
          <a:xfrm flipV="1">
            <a:off x="11089643" y="6014553"/>
            <a:ext cx="293099" cy="0"/>
          </a:xfrm>
          <a:prstGeom prst="line">
            <a:avLst/>
          </a:prstGeom>
          <a:ln w="38100" cap="rnd">
            <a:solidFill>
              <a:srgbClr val="FFFFFF">
                <a:alpha val="83922"/>
              </a:srgbClr>
            </a:solidFill>
            <a:prstDash val="solid"/>
            <a:headEnd type="none" w="sm" len="sm"/>
            <a:tailEnd type="arrow" w="med" len="sm"/>
          </a:ln>
        </p:spPr>
      </p:sp>
      <p:sp>
        <p:nvSpPr>
          <p:cNvPr id="31" name="TextBox 31"/>
          <p:cNvSpPr txBox="1"/>
          <p:nvPr/>
        </p:nvSpPr>
        <p:spPr>
          <a:xfrm>
            <a:off x="6478950"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pic>
        <p:nvPicPr>
          <p:cNvPr id="45" name="Picture 44"/>
          <p:cNvPicPr>
            <a:picLocks noChangeAspect="1"/>
          </p:cNvPicPr>
          <p:nvPr/>
        </p:nvPicPr>
        <p:blipFill>
          <a:blip r:embed="rId1"/>
          <a:stretch>
            <a:fillRect/>
          </a:stretch>
        </p:blipFill>
        <p:spPr>
          <a:xfrm>
            <a:off x="406400" y="939800"/>
            <a:ext cx="11338560" cy="2626360"/>
          </a:xfrm>
          <a:prstGeom prst="rect">
            <a:avLst/>
          </a:prstGeom>
        </p:spPr>
      </p:pic>
      <p:sp>
        <p:nvSpPr>
          <p:cNvPr id="47" name="Freeform 24"/>
          <p:cNvSpPr/>
          <p:nvPr/>
        </p:nvSpPr>
        <p:spPr>
          <a:xfrm>
            <a:off x="5750560" y="2298700"/>
            <a:ext cx="6117590" cy="4200525"/>
          </a:xfrm>
          <a:custGeom>
            <a:avLst/>
            <a:gdLst/>
            <a:ahLst/>
            <a:cxnLst/>
            <a:rect l="l" t="t" r="r" b="b"/>
            <a:pathLst>
              <a:path w="2416777" h="1659457">
                <a:moveTo>
                  <a:pt x="24467" y="0"/>
                </a:moveTo>
                <a:lnTo>
                  <a:pt x="2392310" y="0"/>
                </a:lnTo>
                <a:cubicBezTo>
                  <a:pt x="2398800" y="0"/>
                  <a:pt x="2405023" y="2578"/>
                  <a:pt x="2409611" y="7166"/>
                </a:cubicBezTo>
                <a:cubicBezTo>
                  <a:pt x="2414200" y="11755"/>
                  <a:pt x="2416777" y="17978"/>
                  <a:pt x="2416777" y="24467"/>
                </a:cubicBezTo>
                <a:lnTo>
                  <a:pt x="2416777" y="1634990"/>
                </a:lnTo>
                <a:cubicBezTo>
                  <a:pt x="2416777" y="1648503"/>
                  <a:pt x="2405823" y="1659457"/>
                  <a:pt x="2392310" y="1659457"/>
                </a:cubicBezTo>
                <a:lnTo>
                  <a:pt x="24467" y="1659457"/>
                </a:lnTo>
                <a:cubicBezTo>
                  <a:pt x="17978" y="1659457"/>
                  <a:pt x="11755" y="1656880"/>
                  <a:pt x="7166" y="1652291"/>
                </a:cubicBezTo>
                <a:cubicBezTo>
                  <a:pt x="2578" y="1647703"/>
                  <a:pt x="0" y="1641479"/>
                  <a:pt x="0" y="1634990"/>
                </a:cubicBezTo>
                <a:lnTo>
                  <a:pt x="0" y="24467"/>
                </a:lnTo>
                <a:cubicBezTo>
                  <a:pt x="0" y="10954"/>
                  <a:pt x="10954" y="0"/>
                  <a:pt x="24467" y="0"/>
                </a:cubicBez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sp>
      <p:grpSp>
        <p:nvGrpSpPr>
          <p:cNvPr id="49" name="Group 26"/>
          <p:cNvGrpSpPr/>
          <p:nvPr/>
        </p:nvGrpSpPr>
        <p:grpSpPr>
          <a:xfrm rot="0">
            <a:off x="1269994" y="2667039"/>
            <a:ext cx="6172200" cy="1563373"/>
            <a:chOff x="373620" y="-252537"/>
            <a:chExt cx="2438400" cy="617629"/>
          </a:xfrm>
        </p:grpSpPr>
        <p:sp>
          <p:nvSpPr>
            <p:cNvPr id="50" name="Freeform 27"/>
            <p:cNvSpPr/>
            <p:nvPr/>
          </p:nvSpPr>
          <p:spPr>
            <a:xfrm>
              <a:off x="2423682" y="188985"/>
              <a:ext cx="388338" cy="176107"/>
            </a:xfrm>
            <a:custGeom>
              <a:avLst/>
              <a:gdLst/>
              <a:ahLst/>
              <a:cxnLst/>
              <a:rect l="l" t="t" r="r" b="b"/>
              <a:pathLst>
                <a:path w="4553366" h="1262786">
                  <a:moveTo>
                    <a:pt x="12986" y="0"/>
                  </a:moveTo>
                  <a:lnTo>
                    <a:pt x="4540380" y="0"/>
                  </a:lnTo>
                  <a:cubicBezTo>
                    <a:pt x="4543824" y="0"/>
                    <a:pt x="4547127" y="1368"/>
                    <a:pt x="4549563" y="3804"/>
                  </a:cubicBezTo>
                  <a:cubicBezTo>
                    <a:pt x="4551998" y="6239"/>
                    <a:pt x="4553366" y="9542"/>
                    <a:pt x="4553366" y="12986"/>
                  </a:cubicBezTo>
                  <a:lnTo>
                    <a:pt x="4553366" y="1249800"/>
                  </a:lnTo>
                  <a:cubicBezTo>
                    <a:pt x="4553366" y="1253244"/>
                    <a:pt x="4551998" y="1256547"/>
                    <a:pt x="4549563" y="1258983"/>
                  </a:cubicBezTo>
                  <a:cubicBezTo>
                    <a:pt x="4547127" y="1261418"/>
                    <a:pt x="4543824" y="1262786"/>
                    <a:pt x="4540380" y="1262786"/>
                  </a:cubicBezTo>
                  <a:lnTo>
                    <a:pt x="12986" y="1262786"/>
                  </a:lnTo>
                  <a:cubicBezTo>
                    <a:pt x="9542" y="1262786"/>
                    <a:pt x="6239" y="1261418"/>
                    <a:pt x="3804" y="1258983"/>
                  </a:cubicBezTo>
                  <a:cubicBezTo>
                    <a:pt x="1368" y="1256547"/>
                    <a:pt x="0" y="1253244"/>
                    <a:pt x="0" y="1249800"/>
                  </a:cubicBezTo>
                  <a:lnTo>
                    <a:pt x="0" y="12986"/>
                  </a:lnTo>
                  <a:cubicBezTo>
                    <a:pt x="0" y="9542"/>
                    <a:pt x="1368" y="6239"/>
                    <a:pt x="3804" y="3804"/>
                  </a:cubicBezTo>
                  <a:cubicBezTo>
                    <a:pt x="6239" y="1368"/>
                    <a:pt x="9542" y="0"/>
                    <a:pt x="12986" y="0"/>
                  </a:cubicBezTo>
                  <a:close/>
                </a:path>
              </a:pathLst>
            </a:custGeom>
            <a:gradFill rotWithShape="1">
              <a:gsLst>
                <a:gs pos="0">
                  <a:srgbClr val="121F26">
                    <a:alpha val="0"/>
                  </a:srgbClr>
                </a:gs>
                <a:gs pos="20000">
                  <a:srgbClr val="121F26">
                    <a:alpha val="100000"/>
                  </a:srgbClr>
                </a:gs>
                <a:gs pos="40000">
                  <a:srgbClr val="121F26">
                    <a:alpha val="100000"/>
                  </a:srgbClr>
                </a:gs>
                <a:gs pos="60000">
                  <a:srgbClr val="121F26">
                    <a:alpha val="100000"/>
                  </a:srgbClr>
                </a:gs>
                <a:gs pos="80000">
                  <a:srgbClr val="121F26">
                    <a:alpha val="100000"/>
                  </a:srgbClr>
                </a:gs>
                <a:gs pos="100000">
                  <a:srgbClr val="121F26">
                    <a:alpha val="100000"/>
                  </a:srgbClr>
                </a:gs>
              </a:gsLst>
              <a:lin ang="5400000"/>
            </a:gradFill>
          </p:spPr>
          <p:txBody>
            <a:bodyPr/>
            <a:p>
              <a:pPr algn="ctr">
                <a:lnSpc>
                  <a:spcPts val="5765"/>
                </a:lnSpc>
              </a:pPr>
              <a:endParaRPr lang="en-US" sz="2665"/>
            </a:p>
          </p:txBody>
        </p:sp>
        <p:sp>
          <p:nvSpPr>
            <p:cNvPr id="51" name="TextBox 28"/>
            <p:cNvSpPr txBox="1"/>
            <p:nvPr/>
          </p:nvSpPr>
          <p:spPr>
            <a:xfrm>
              <a:off x="373620" y="-252537"/>
              <a:ext cx="1666742" cy="392184"/>
            </a:xfrm>
            <a:prstGeom prst="rect">
              <a:avLst/>
            </a:prstGeom>
          </p:spPr>
          <p:txBody>
            <a:bodyPr lIns="33866" tIns="33866" rIns="33866" bIns="33866" rtlCol="0" anchor="ctr"/>
            <a:p>
              <a:pPr algn="l">
                <a:lnSpc>
                  <a:spcPts val="7400"/>
                </a:lnSpc>
              </a:pPr>
              <a:endParaRPr lang="en-US" sz="4400">
                <a:solidFill>
                  <a:srgbClr val="FFFFFF">
                    <a:alpha val="83922"/>
                  </a:srgbClr>
                </a:solidFill>
                <a:latin typeface="DM Sans Bold"/>
                <a:ea typeface="DM Sans Bold"/>
                <a:cs typeface="DM Sans Bold"/>
                <a:sym typeface="DM Sans Bold"/>
              </a:endParaRPr>
            </a:p>
          </p:txBody>
        </p:sp>
      </p:grpSp>
      <p:sp>
        <p:nvSpPr>
          <p:cNvPr id="52" name="AutoShape 39"/>
          <p:cNvSpPr/>
          <p:nvPr/>
        </p:nvSpPr>
        <p:spPr>
          <a:xfrm flipH="1">
            <a:off x="4463415" y="3860800"/>
            <a:ext cx="47625" cy="2638425"/>
          </a:xfrm>
          <a:prstGeom prst="line">
            <a:avLst/>
          </a:prstGeom>
          <a:ln w="38100" cap="flat">
            <a:solidFill>
              <a:srgbClr val="FFFFFF">
                <a:alpha val="80000"/>
              </a:srgbClr>
            </a:solidFill>
            <a:prstDash val="solid"/>
            <a:headEnd type="none" w="sm" len="sm"/>
            <a:tailEnd type="none" w="sm" len="sm"/>
          </a:ln>
        </p:spPr>
      </p:sp>
      <p:sp>
        <p:nvSpPr>
          <p:cNvPr id="53" name="Text Box 52"/>
          <p:cNvSpPr txBox="1"/>
          <p:nvPr/>
        </p:nvSpPr>
        <p:spPr>
          <a:xfrm>
            <a:off x="7721600" y="3835400"/>
            <a:ext cx="1397423" cy="590973"/>
          </a:xfrm>
          <a:prstGeom prst="rect">
            <a:avLst/>
          </a:prstGeom>
          <a:noFill/>
        </p:spPr>
        <p:txBody>
          <a:bodyPr wrap="square" rtlCol="0" anchor="t">
            <a:noAutofit/>
          </a:bodyPr>
          <a:p>
            <a:pPr algn="ctr">
              <a:lnSpc>
                <a:spcPts val="5765"/>
              </a:lnSpc>
            </a:pPr>
            <a:endParaRPr lang="en-US" sz="4270" spc="-128">
              <a:solidFill>
                <a:srgbClr val="FFFFFF">
                  <a:alpha val="83922"/>
                </a:srgbClr>
              </a:solidFill>
              <a:latin typeface="DM Sans Bold"/>
              <a:ea typeface="DM Sans Bold"/>
              <a:cs typeface="DM Sans Bold"/>
              <a:sym typeface="DM Sans Bold"/>
            </a:endParaRPr>
          </a:p>
        </p:txBody>
      </p:sp>
      <p:sp>
        <p:nvSpPr>
          <p:cNvPr id="58" name="Text Box 57"/>
          <p:cNvSpPr txBox="1"/>
          <p:nvPr/>
        </p:nvSpPr>
        <p:spPr>
          <a:xfrm>
            <a:off x="4722495" y="3723005"/>
            <a:ext cx="6631940" cy="2391410"/>
          </a:xfrm>
          <a:prstGeom prst="rect">
            <a:avLst/>
          </a:prstGeom>
          <a:noFill/>
        </p:spPr>
        <p:txBody>
          <a:bodyPr wrap="square" rtlCol="0" anchor="t">
            <a:noAutofit/>
          </a:bodyPr>
          <a:p>
            <a:pPr algn="just">
              <a:lnSpc>
                <a:spcPts val="1800"/>
              </a:lnSpc>
            </a:pPr>
            <a:endParaRPr lang="en-US" sz="1335" spc="-40">
              <a:solidFill>
                <a:srgbClr val="FFFFFF">
                  <a:alpha val="83922"/>
                </a:srgbClr>
              </a:solidFill>
              <a:latin typeface="DM Sans"/>
              <a:ea typeface="DM Sans"/>
              <a:cs typeface="DM Sans"/>
              <a:sym typeface="DM Sans"/>
            </a:endParaRPr>
          </a:p>
        </p:txBody>
      </p:sp>
      <p:sp>
        <p:nvSpPr>
          <p:cNvPr id="21" name="Text Box 20"/>
          <p:cNvSpPr txBox="1"/>
          <p:nvPr/>
        </p:nvSpPr>
        <p:spPr>
          <a:xfrm>
            <a:off x="5960745" y="3105785"/>
            <a:ext cx="608330" cy="460375"/>
          </a:xfrm>
          <a:prstGeom prst="rect">
            <a:avLst/>
          </a:prstGeom>
          <a:noFill/>
        </p:spPr>
        <p:txBody>
          <a:bodyPr wrap="square" rtlCol="0" anchor="t">
            <a:spAutoFit/>
          </a:bodyPr>
          <a:p>
            <a:pPr algn="l">
              <a:lnSpc>
                <a:spcPts val="2880"/>
              </a:lnSpc>
            </a:pPr>
            <a:r>
              <a:rPr lang="en-US" sz="2135" spc="-63">
                <a:solidFill>
                  <a:srgbClr val="A9C5CF">
                    <a:alpha val="83922"/>
                  </a:srgbClr>
                </a:solidFill>
                <a:latin typeface="DM Sans Bold"/>
                <a:ea typeface="DM Sans Bold"/>
                <a:cs typeface="DM Sans Bold"/>
                <a:sym typeface="DM Sans Bold"/>
              </a:rPr>
              <a:t>01</a:t>
            </a:r>
            <a:endParaRPr lang="en-US" sz="2135" spc="-63">
              <a:solidFill>
                <a:srgbClr val="A9C5CF">
                  <a:alpha val="83922"/>
                </a:srgbClr>
              </a:solidFill>
              <a:latin typeface="DM Sans Bold"/>
              <a:ea typeface="DM Sans Bold"/>
              <a:cs typeface="DM Sans Bold"/>
              <a:sym typeface="DM Sans Bold"/>
            </a:endParaRPr>
          </a:p>
        </p:txBody>
      </p:sp>
      <p:pic>
        <p:nvPicPr>
          <p:cNvPr id="22" name="Picture 21"/>
          <p:cNvPicPr>
            <a:picLocks noChangeAspect="1"/>
          </p:cNvPicPr>
          <p:nvPr/>
        </p:nvPicPr>
        <p:blipFill>
          <a:blip r:embed="rId2"/>
          <a:stretch>
            <a:fillRect/>
          </a:stretch>
        </p:blipFill>
        <p:spPr>
          <a:xfrm>
            <a:off x="2839085" y="1574800"/>
            <a:ext cx="8905875" cy="49244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858635" y="355299"/>
            <a:ext cx="3194985" cy="2057400"/>
            <a:chOff x="0" y="0"/>
            <a:chExt cx="6389969" cy="4114800"/>
          </a:xfrm>
        </p:grpSpPr>
        <p:grpSp>
          <p:nvGrpSpPr>
            <p:cNvPr id="3" name="Group 3"/>
            <p:cNvGrpSpPr/>
            <p:nvPr/>
          </p:nvGrpSpPr>
          <p:grpSpPr>
            <a:xfrm rot="0">
              <a:off x="1886330" y="0"/>
              <a:ext cx="4503639" cy="4114800"/>
              <a:chOff x="0" y="0"/>
              <a:chExt cx="889608" cy="812800"/>
            </a:xfrm>
          </p:grpSpPr>
          <p:sp>
            <p:nvSpPr>
              <p:cNvPr id="4" name="Freeform 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5" name="TextBox 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6" name="Group 6"/>
            <p:cNvGrpSpPr/>
            <p:nvPr/>
          </p:nvGrpSpPr>
          <p:grpSpPr>
            <a:xfrm rot="0">
              <a:off x="0" y="0"/>
              <a:ext cx="4503639" cy="3086100"/>
              <a:chOff x="0" y="0"/>
              <a:chExt cx="889608" cy="609600"/>
            </a:xfrm>
          </p:grpSpPr>
          <p:sp>
            <p:nvSpPr>
              <p:cNvPr id="7" name="Freeform 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8" name="TextBox 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9" name="Group 9"/>
          <p:cNvGrpSpPr/>
          <p:nvPr/>
        </p:nvGrpSpPr>
        <p:grpSpPr>
          <a:xfrm rot="0">
            <a:off x="333146" y="868068"/>
            <a:ext cx="11525708" cy="5634633"/>
            <a:chOff x="0" y="0"/>
            <a:chExt cx="4553366" cy="2226028"/>
          </a:xfrm>
        </p:grpSpPr>
        <p:sp>
          <p:nvSpPr>
            <p:cNvPr id="10" name="Freeform 10"/>
            <p:cNvSpPr/>
            <p:nvPr/>
          </p:nvSpPr>
          <p:spPr>
            <a:xfrm>
              <a:off x="0" y="0"/>
              <a:ext cx="4553366" cy="2226028"/>
            </a:xfrm>
            <a:custGeom>
              <a:avLst/>
              <a:gdLst/>
              <a:ahLst/>
              <a:cxnLst/>
              <a:rect l="l" t="t" r="r" b="b"/>
              <a:pathLst>
                <a:path w="4553366" h="2226028">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p:spPr>
        </p:sp>
        <p:sp>
          <p:nvSpPr>
            <p:cNvPr id="11" name="TextBox 11"/>
            <p:cNvSpPr txBox="1"/>
            <p:nvPr/>
          </p:nvSpPr>
          <p:spPr>
            <a:xfrm>
              <a:off x="0" y="-38100"/>
              <a:ext cx="4553366" cy="2264128"/>
            </a:xfrm>
            <a:prstGeom prst="rect">
              <a:avLst/>
            </a:prstGeom>
          </p:spPr>
          <p:txBody>
            <a:bodyPr lIns="33866" tIns="33866" rIns="33866" bIns="33866" rtlCol="0" anchor="ctr"/>
            <a:lstStyle/>
            <a:p>
              <a:pPr algn="ctr">
                <a:lnSpc>
                  <a:spcPts val="2660"/>
                </a:lnSpc>
              </a:pPr>
              <a:endParaRPr sz="1200"/>
            </a:p>
          </p:txBody>
        </p:sp>
      </p:grpSp>
      <p:grpSp>
        <p:nvGrpSpPr>
          <p:cNvPr id="12" name="Group 12"/>
          <p:cNvGrpSpPr/>
          <p:nvPr/>
        </p:nvGrpSpPr>
        <p:grpSpPr>
          <a:xfrm rot="0">
            <a:off x="8663869"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19" name="TextBox 19"/>
          <p:cNvSpPr txBox="1"/>
          <p:nvPr/>
        </p:nvSpPr>
        <p:spPr>
          <a:xfrm>
            <a:off x="9053619" y="566253"/>
            <a:ext cx="280523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DATA</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0" name="TextBox 20"/>
          <p:cNvSpPr txBox="1"/>
          <p:nvPr/>
        </p:nvSpPr>
        <p:spPr>
          <a:xfrm>
            <a:off x="6301209" y="566253"/>
            <a:ext cx="2752410"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1" name="TextBox 21"/>
          <p:cNvSpPr txBox="1"/>
          <p:nvPr/>
        </p:nvSpPr>
        <p:spPr>
          <a:xfrm>
            <a:off x="461511" y="566228"/>
            <a:ext cx="4693841" cy="1141095"/>
          </a:xfrm>
          <a:prstGeom prst="rect">
            <a:avLst/>
          </a:prstGeom>
        </p:spPr>
        <p:txBody>
          <a:bodyPr lIns="0" tIns="0" rIns="0" bIns="0" rtlCol="0" anchor="t">
            <a:spAutoFit/>
          </a:bodyPr>
          <a:lstStyle/>
          <a:p>
            <a:pPr algn="l">
              <a:lnSpc>
                <a:spcPts val="8900"/>
              </a:lnSpc>
            </a:pPr>
            <a:r>
              <a:rPr lang="en-US" sz="4000">
                <a:solidFill>
                  <a:srgbClr val="FFFFFF">
                    <a:alpha val="83922"/>
                  </a:srgbClr>
                </a:solidFill>
                <a:latin typeface="Times New Roman" panose="02020603050405020304" charset="0"/>
                <a:ea typeface="DM Sans Bold"/>
                <a:cs typeface="Times New Roman" panose="02020603050405020304" charset="0"/>
                <a:sym typeface="DM Sans Bold"/>
              </a:rPr>
              <a:t>DATA SET</a:t>
            </a:r>
            <a:endParaRPr lang="en-US" sz="4000">
              <a:solidFill>
                <a:srgbClr val="FFFFFF">
                  <a:alpha val="83922"/>
                </a:srgbClr>
              </a:solidFill>
              <a:latin typeface="Times New Roman" panose="02020603050405020304" charset="0"/>
              <a:ea typeface="DM Sans Bold"/>
              <a:cs typeface="Times New Roman" panose="02020603050405020304" charset="0"/>
              <a:sym typeface="DM Sans Bold"/>
            </a:endParaRPr>
          </a:p>
        </p:txBody>
      </p:sp>
      <p:grpSp>
        <p:nvGrpSpPr>
          <p:cNvPr id="22" name="Group 22"/>
          <p:cNvGrpSpPr/>
          <p:nvPr/>
        </p:nvGrpSpPr>
        <p:grpSpPr>
          <a:xfrm rot="0">
            <a:off x="6715619" y="868068"/>
            <a:ext cx="5143235" cy="5634633"/>
            <a:chOff x="0" y="0"/>
            <a:chExt cx="10286471" cy="11269265"/>
          </a:xfrm>
        </p:grpSpPr>
        <p:pic>
          <p:nvPicPr>
            <p:cNvPr id="23" name="Picture 23"/>
            <p:cNvPicPr>
              <a:picLocks noChangeAspect="1"/>
            </p:cNvPicPr>
            <p:nvPr/>
          </p:nvPicPr>
          <p:blipFill>
            <a:blip r:embed="rId1">
              <a:alphaModFix amt="85000"/>
            </a:blip>
            <a:srcRect t="13504" b="13504"/>
            <a:stretch>
              <a:fillRect/>
            </a:stretch>
          </p:blipFill>
          <p:spPr>
            <a:xfrm>
              <a:off x="0" y="0"/>
              <a:ext cx="10286471" cy="11269265"/>
            </a:xfrm>
            <a:prstGeom prst="rect">
              <a:avLst/>
            </a:prstGeom>
          </p:spPr>
        </p:pic>
      </p:grpSp>
      <p:sp>
        <p:nvSpPr>
          <p:cNvPr id="24" name="TextBox 24"/>
          <p:cNvSpPr txBox="1"/>
          <p:nvPr/>
        </p:nvSpPr>
        <p:spPr>
          <a:xfrm>
            <a:off x="1111250" y="1958340"/>
            <a:ext cx="5438140" cy="3971290"/>
          </a:xfrm>
          <a:prstGeom prst="rect">
            <a:avLst/>
          </a:prstGeom>
        </p:spPr>
        <p:txBody>
          <a:bodyPr lIns="0" tIns="0" rIns="0" bIns="0" rtlCol="0" anchor="t">
            <a:noAutofit/>
          </a:bodyPr>
          <a:lstStyle/>
          <a:p>
            <a:pPr algn="l">
              <a:lnSpc>
                <a:spcPct val="100000"/>
              </a:lnSpc>
            </a:pPr>
            <a:r>
              <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rPr>
              <a:t>cashew  - 5 classes</a:t>
            </a:r>
            <a:endPar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endParaRPr>
          </a:p>
          <a:p>
            <a:pPr algn="l">
              <a:lnSpc>
                <a:spcPct val="100000"/>
              </a:lnSpc>
            </a:pPr>
            <a:endPar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endParaRPr>
          </a:p>
          <a:p>
            <a:pPr algn="l">
              <a:lnSpc>
                <a:spcPct val="100000"/>
              </a:lnSpc>
            </a:pPr>
            <a:r>
              <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rPr>
              <a:t>cassava -  5 classes</a:t>
            </a:r>
            <a:endPar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endParaRPr>
          </a:p>
          <a:p>
            <a:pPr algn="l">
              <a:lnSpc>
                <a:spcPct val="100000"/>
              </a:lnSpc>
            </a:pPr>
            <a:endPar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endParaRPr>
          </a:p>
          <a:p>
            <a:pPr algn="l">
              <a:lnSpc>
                <a:spcPct val="100000"/>
              </a:lnSpc>
            </a:pPr>
            <a:r>
              <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rPr>
              <a:t>maize -  7 classes</a:t>
            </a:r>
            <a:endPar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endParaRPr>
          </a:p>
          <a:p>
            <a:pPr algn="l">
              <a:lnSpc>
                <a:spcPct val="100000"/>
              </a:lnSpc>
            </a:pPr>
            <a:endPar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endParaRPr>
          </a:p>
          <a:p>
            <a:pPr algn="l">
              <a:lnSpc>
                <a:spcPct val="100000"/>
              </a:lnSpc>
            </a:pPr>
            <a:r>
              <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rPr>
              <a:t>tomato - 5 classes</a:t>
            </a:r>
            <a:endParaRPr lang="en-US" sz="1600" spc="-93">
              <a:solidFill>
                <a:srgbClr val="FFFFFF">
                  <a:alpha val="83922"/>
                </a:srgbClr>
              </a:solidFill>
              <a:latin typeface="Times New Roman" panose="02020603050405020304" charset="0"/>
              <a:ea typeface="DM Sans Italics"/>
              <a:cs typeface="Times New Roman" panose="02020603050405020304" charset="0"/>
              <a:sym typeface="DM Sans Italics"/>
            </a:endParaRPr>
          </a:p>
        </p:txBody>
      </p:sp>
      <p:sp>
        <p:nvSpPr>
          <p:cNvPr id="25" name="AutoShape 25"/>
          <p:cNvSpPr/>
          <p:nvPr/>
        </p:nvSpPr>
        <p:spPr>
          <a:xfrm>
            <a:off x="740410" y="2219325"/>
            <a:ext cx="10160" cy="2834640"/>
          </a:xfrm>
          <a:prstGeom prst="line">
            <a:avLst/>
          </a:prstGeom>
          <a:ln w="38100" cap="flat">
            <a:solidFill>
              <a:srgbClr val="FFFFFF">
                <a:alpha val="80000"/>
              </a:srgbClr>
            </a:solidFill>
            <a:prstDash val="solid"/>
            <a:headEnd type="none" w="sm" len="sm"/>
            <a:tailEnd type="none" w="sm" len="sm"/>
          </a:ln>
        </p:spPr>
      </p:sp>
      <p:sp>
        <p:nvSpPr>
          <p:cNvPr id="26" name="AutoShape 26"/>
          <p:cNvSpPr/>
          <p:nvPr/>
        </p:nvSpPr>
        <p:spPr>
          <a:xfrm flipV="1">
            <a:off x="11098521" y="6014553"/>
            <a:ext cx="293099" cy="0"/>
          </a:xfrm>
          <a:prstGeom prst="line">
            <a:avLst/>
          </a:prstGeom>
          <a:ln w="38100" cap="rnd">
            <a:solidFill>
              <a:srgbClr val="FFFFFF">
                <a:alpha val="83922"/>
              </a:srgbClr>
            </a:solidFill>
            <a:prstDash val="solid"/>
            <a:headEnd type="none" w="sm" len="sm"/>
            <a:tailEnd type="arrow" w="med" len="sm"/>
          </a:ln>
        </p:spPr>
      </p:sp>
      <p:sp>
        <p:nvSpPr>
          <p:cNvPr id="27" name="TextBox 27"/>
          <p:cNvSpPr txBox="1"/>
          <p:nvPr/>
        </p:nvSpPr>
        <p:spPr>
          <a:xfrm>
            <a:off x="6487827"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pic>
        <p:nvPicPr>
          <p:cNvPr id="28" name="Picture 27"/>
          <p:cNvPicPr>
            <a:picLocks noChangeAspect="1"/>
          </p:cNvPicPr>
          <p:nvPr/>
        </p:nvPicPr>
        <p:blipFill>
          <a:blip r:embed="rId2"/>
          <a:stretch>
            <a:fillRect/>
          </a:stretch>
        </p:blipFill>
        <p:spPr>
          <a:xfrm>
            <a:off x="841375" y="3889375"/>
            <a:ext cx="10973435" cy="2178050"/>
          </a:xfrm>
          <a:prstGeom prst="rect">
            <a:avLst/>
          </a:prstGeom>
        </p:spPr>
      </p:pic>
      <p:sp>
        <p:nvSpPr>
          <p:cNvPr id="29" name="Text Box 28"/>
          <p:cNvSpPr txBox="1"/>
          <p:nvPr/>
        </p:nvSpPr>
        <p:spPr>
          <a:xfrm>
            <a:off x="3279775" y="1852930"/>
            <a:ext cx="6096000" cy="953135"/>
          </a:xfrm>
          <a:prstGeom prst="rect">
            <a:avLst/>
          </a:prstGeom>
          <a:noFill/>
        </p:spPr>
        <p:txBody>
          <a:bodyPr wrap="square" rtlCol="0" anchor="t">
            <a:spAutoFit/>
          </a:bodyPr>
          <a:p>
            <a:pPr algn="l">
              <a:lnSpc>
                <a:spcPct val="200000"/>
              </a:lnSpc>
            </a:pPr>
            <a:r>
              <a:rPr lang="en-US" sz="2800" b="1">
                <a:ln w="10160">
                  <a:solidFill>
                    <a:schemeClr val="accent5"/>
                  </a:solidFill>
                  <a:prstDash val="solid"/>
                </a:ln>
                <a:solidFill>
                  <a:srgbClr val="FFFFFF"/>
                </a:solidFill>
                <a:effectLst>
                  <a:innerShdw blurRad="63500" dist="50800" dir="8100000">
                    <a:prstClr val="black">
                      <a:alpha val="50000"/>
                    </a:prstClr>
                  </a:innerShdw>
                </a:effectLst>
                <a:latin typeface="Cooper Black" panose="0208090404030B020404" charset="0"/>
                <a:ea typeface="DM Sans Bold"/>
                <a:cs typeface="Cooper Black" panose="0208090404030B020404" charset="0"/>
                <a:sym typeface="DM Sans Bold"/>
              </a:rPr>
              <a:t>Ghanaian Farms</a:t>
            </a:r>
            <a:endParaRPr lang="en-US" sz="2800" b="1">
              <a:ln w="10160">
                <a:solidFill>
                  <a:schemeClr val="accent5"/>
                </a:solidFill>
                <a:prstDash val="solid"/>
              </a:ln>
              <a:solidFill>
                <a:srgbClr val="FFFFFF"/>
              </a:solidFill>
              <a:effectLst>
                <a:innerShdw blurRad="63500" dist="50800" dir="8100000">
                  <a:prstClr val="black">
                    <a:alpha val="50000"/>
                  </a:prstClr>
                </a:innerShdw>
              </a:effectLst>
              <a:latin typeface="Cooper Black" panose="0208090404030B020404" charset="0"/>
              <a:ea typeface="DM Sans Bold"/>
              <a:cs typeface="Cooper Black" panose="0208090404030B020404" charset="0"/>
              <a:sym typeface="DM Sans Bold"/>
            </a:endParaRPr>
          </a:p>
        </p:txBody>
      </p:sp>
      <p:sp>
        <p:nvSpPr>
          <p:cNvPr id="30" name="Text Box 29"/>
          <p:cNvSpPr txBox="1"/>
          <p:nvPr/>
        </p:nvSpPr>
        <p:spPr>
          <a:xfrm>
            <a:off x="3556000" y="3137217"/>
            <a:ext cx="5080000" cy="337185"/>
          </a:xfrm>
          <a:prstGeom prst="rect">
            <a:avLst/>
          </a:prstGeom>
        </p:spPr>
        <p:txBody>
          <a:bodyPr>
            <a:spAutoFit/>
          </a:bodyPr>
          <a:p>
            <a:pPr marL="0" indent="0" algn="l"/>
            <a:r>
              <a:rPr sz="1600" b="0" i="0">
                <a:solidFill>
                  <a:schemeClr val="bg1"/>
                </a:solidFill>
                <a:latin typeface="Roboto"/>
                <a:ea typeface="Roboto"/>
              </a:rPr>
              <a:t>Ghana</a:t>
            </a:r>
            <a:r>
              <a:rPr lang="en-US" sz="1600" b="0" i="0">
                <a:solidFill>
                  <a:schemeClr val="bg1"/>
                </a:solidFill>
                <a:latin typeface="Roboto"/>
                <a:ea typeface="Roboto"/>
              </a:rPr>
              <a:t> </a:t>
            </a:r>
            <a:r>
              <a:rPr sz="1600" b="0" i="0">
                <a:solidFill>
                  <a:schemeClr val="bg1"/>
                </a:solidFill>
                <a:latin typeface="Roboto"/>
                <a:ea typeface="Roboto"/>
              </a:rPr>
              <a:t>is a country in West Africa</a:t>
            </a:r>
            <a:endParaRPr sz="1600" b="0" i="0">
              <a:solidFill>
                <a:schemeClr val="bg1"/>
              </a:solidFill>
              <a:latin typeface="Roboto"/>
              <a:ea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01819" y="868068"/>
            <a:ext cx="11588362" cy="5634633"/>
            <a:chOff x="0" y="0"/>
            <a:chExt cx="4578118" cy="2226028"/>
          </a:xfrm>
        </p:grpSpPr>
        <p:sp>
          <p:nvSpPr>
            <p:cNvPr id="3" name="Freeform 3"/>
            <p:cNvSpPr/>
            <p:nvPr/>
          </p:nvSpPr>
          <p:spPr>
            <a:xfrm>
              <a:off x="0" y="0"/>
              <a:ext cx="4578118" cy="2226028"/>
            </a:xfrm>
            <a:custGeom>
              <a:avLst/>
              <a:gdLst/>
              <a:ahLst/>
              <a:cxnLst/>
              <a:rect l="l" t="t" r="r" b="b"/>
              <a:pathLst>
                <a:path w="4578118" h="2226028">
                  <a:moveTo>
                    <a:pt x="12916" y="0"/>
                  </a:moveTo>
                  <a:lnTo>
                    <a:pt x="4565202" y="0"/>
                  </a:lnTo>
                  <a:cubicBezTo>
                    <a:pt x="4568628" y="0"/>
                    <a:pt x="4571913" y="1361"/>
                    <a:pt x="4574335" y="3783"/>
                  </a:cubicBezTo>
                  <a:cubicBezTo>
                    <a:pt x="4576757" y="6205"/>
                    <a:pt x="4578118" y="9491"/>
                    <a:pt x="4578118" y="12916"/>
                  </a:cubicBezTo>
                  <a:lnTo>
                    <a:pt x="4578118" y="2213112"/>
                  </a:lnTo>
                  <a:cubicBezTo>
                    <a:pt x="4578118" y="2216537"/>
                    <a:pt x="4576757" y="2219822"/>
                    <a:pt x="4574335" y="2222245"/>
                  </a:cubicBezTo>
                  <a:cubicBezTo>
                    <a:pt x="4571913" y="2224667"/>
                    <a:pt x="4568628" y="2226028"/>
                    <a:pt x="4565202" y="2226028"/>
                  </a:cubicBezTo>
                  <a:lnTo>
                    <a:pt x="12916" y="2226028"/>
                  </a:lnTo>
                  <a:cubicBezTo>
                    <a:pt x="5783" y="2226028"/>
                    <a:pt x="0" y="2220245"/>
                    <a:pt x="0" y="2213112"/>
                  </a:cubicBezTo>
                  <a:lnTo>
                    <a:pt x="0" y="12916"/>
                  </a:lnTo>
                  <a:cubicBezTo>
                    <a:pt x="0" y="9491"/>
                    <a:pt x="1361" y="6205"/>
                    <a:pt x="3783" y="3783"/>
                  </a:cubicBezTo>
                  <a:cubicBezTo>
                    <a:pt x="6205" y="1361"/>
                    <a:pt x="9491" y="0"/>
                    <a:pt x="12916" y="0"/>
                  </a:cubicBezTo>
                  <a:close/>
                </a:path>
              </a:pathLst>
            </a:custGeom>
            <a:solidFill>
              <a:srgbClr val="66787F"/>
            </a:solidFill>
          </p:spPr>
        </p:sp>
        <p:sp>
          <p:nvSpPr>
            <p:cNvPr id="4" name="TextBox 4"/>
            <p:cNvSpPr txBox="1"/>
            <p:nvPr/>
          </p:nvSpPr>
          <p:spPr>
            <a:xfrm>
              <a:off x="0" y="-38100"/>
              <a:ext cx="4578118" cy="2264128"/>
            </a:xfrm>
            <a:prstGeom prst="rect">
              <a:avLst/>
            </a:prstGeom>
          </p:spPr>
          <p:txBody>
            <a:bodyPr lIns="33866" tIns="33866" rIns="33866" bIns="33866" rtlCol="0" anchor="ctr"/>
            <a:lstStyle/>
            <a:p>
              <a:pPr algn="ctr">
                <a:lnSpc>
                  <a:spcPts val="2660"/>
                </a:lnSpc>
              </a:pPr>
              <a:endParaRPr sz="1200"/>
            </a:p>
          </p:txBody>
        </p:sp>
      </p:grpSp>
      <p:grpSp>
        <p:nvGrpSpPr>
          <p:cNvPr id="5" name="Group 5"/>
          <p:cNvGrpSpPr/>
          <p:nvPr/>
        </p:nvGrpSpPr>
        <p:grpSpPr>
          <a:xfrm rot="0">
            <a:off x="8695197" y="355299"/>
            <a:ext cx="3194985" cy="2057400"/>
            <a:chOff x="0" y="0"/>
            <a:chExt cx="6389969" cy="4114800"/>
          </a:xfrm>
        </p:grpSpPr>
        <p:grpSp>
          <p:nvGrpSpPr>
            <p:cNvPr id="6" name="Group 6"/>
            <p:cNvGrpSpPr/>
            <p:nvPr/>
          </p:nvGrpSpPr>
          <p:grpSpPr>
            <a:xfrm rot="0">
              <a:off x="1886330" y="0"/>
              <a:ext cx="4503639" cy="4114800"/>
              <a:chOff x="0" y="0"/>
              <a:chExt cx="889608" cy="812800"/>
            </a:xfrm>
          </p:grpSpPr>
          <p:sp>
            <p:nvSpPr>
              <p:cNvPr id="7" name="Freeform 7"/>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p:spPr>
          </p:sp>
          <p:sp>
            <p:nvSpPr>
              <p:cNvPr id="8" name="TextBox 8"/>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9" name="Group 9"/>
            <p:cNvGrpSpPr/>
            <p:nvPr/>
          </p:nvGrpSpPr>
          <p:grpSpPr>
            <a:xfrm rot="0">
              <a:off x="0" y="0"/>
              <a:ext cx="4503639" cy="3086100"/>
              <a:chOff x="0" y="0"/>
              <a:chExt cx="889608" cy="609600"/>
            </a:xfrm>
          </p:grpSpPr>
          <p:sp>
            <p:nvSpPr>
              <p:cNvPr id="10" name="Freeform 10"/>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p:spPr>
          </p:sp>
          <p:sp>
            <p:nvSpPr>
              <p:cNvPr id="11" name="TextBox 11"/>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grpSp>
        <p:nvGrpSpPr>
          <p:cNvPr id="12" name="Group 12"/>
          <p:cNvGrpSpPr/>
          <p:nvPr/>
        </p:nvGrpSpPr>
        <p:grpSpPr>
          <a:xfrm rot="0">
            <a:off x="5889962" y="355299"/>
            <a:ext cx="3194985" cy="2057400"/>
            <a:chOff x="0" y="0"/>
            <a:chExt cx="6389969" cy="4114800"/>
          </a:xfrm>
        </p:grpSpPr>
        <p:grpSp>
          <p:nvGrpSpPr>
            <p:cNvPr id="13" name="Group 13"/>
            <p:cNvGrpSpPr/>
            <p:nvPr/>
          </p:nvGrpSpPr>
          <p:grpSpPr>
            <a:xfrm rot="0">
              <a:off x="1886330" y="0"/>
              <a:ext cx="4503639" cy="4114800"/>
              <a:chOff x="0" y="0"/>
              <a:chExt cx="889608" cy="812800"/>
            </a:xfrm>
          </p:grpSpPr>
          <p:sp>
            <p:nvSpPr>
              <p:cNvPr id="14" name="Freeform 14"/>
              <p:cNvSpPr/>
              <p:nvPr/>
            </p:nvSpPr>
            <p:spPr>
              <a:xfrm>
                <a:off x="0" y="0"/>
                <a:ext cx="889608" cy="812800"/>
              </a:xfrm>
              <a:custGeom>
                <a:avLst/>
                <a:gdLst/>
                <a:ahLst/>
                <a:cxnLst/>
                <a:rect l="l" t="t" r="r" b="b"/>
                <a:pathLst>
                  <a:path w="889608" h="81280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p:spPr>
          </p:sp>
          <p:sp>
            <p:nvSpPr>
              <p:cNvPr id="15" name="TextBox 15"/>
              <p:cNvSpPr txBox="1"/>
              <p:nvPr/>
            </p:nvSpPr>
            <p:spPr>
              <a:xfrm>
                <a:off x="0" y="-38100"/>
                <a:ext cx="889608" cy="850900"/>
              </a:xfrm>
              <a:prstGeom prst="rect">
                <a:avLst/>
              </a:prstGeom>
            </p:spPr>
            <p:txBody>
              <a:bodyPr lIns="33866" tIns="33866" rIns="33866" bIns="33866" rtlCol="0" anchor="ctr"/>
              <a:lstStyle/>
              <a:p>
                <a:pPr algn="ctr">
                  <a:lnSpc>
                    <a:spcPts val="2660"/>
                  </a:lnSpc>
                </a:pPr>
                <a:endParaRPr sz="1200"/>
              </a:p>
            </p:txBody>
          </p:sp>
        </p:grpSp>
        <p:grpSp>
          <p:nvGrpSpPr>
            <p:cNvPr id="16" name="Group 16"/>
            <p:cNvGrpSpPr/>
            <p:nvPr/>
          </p:nvGrpSpPr>
          <p:grpSpPr>
            <a:xfrm rot="0">
              <a:off x="0" y="0"/>
              <a:ext cx="4503639" cy="3086100"/>
              <a:chOff x="0" y="0"/>
              <a:chExt cx="889608" cy="609600"/>
            </a:xfrm>
          </p:grpSpPr>
          <p:sp>
            <p:nvSpPr>
              <p:cNvPr id="17" name="Freeform 17"/>
              <p:cNvSpPr/>
              <p:nvPr/>
            </p:nvSpPr>
            <p:spPr>
              <a:xfrm>
                <a:off x="13922" y="0"/>
                <a:ext cx="861764" cy="609600"/>
              </a:xfrm>
              <a:custGeom>
                <a:avLst/>
                <a:gdLst/>
                <a:ahLst/>
                <a:cxnLst/>
                <a:rect l="l" t="t" r="r" b="b"/>
                <a:pathLst>
                  <a:path w="861764" h="60960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p:spPr>
          </p:sp>
          <p:sp>
            <p:nvSpPr>
              <p:cNvPr id="18" name="TextBox 18"/>
              <p:cNvSpPr txBox="1"/>
              <p:nvPr/>
            </p:nvSpPr>
            <p:spPr>
              <a:xfrm>
                <a:off x="101600" y="-38100"/>
                <a:ext cx="686408" cy="647700"/>
              </a:xfrm>
              <a:prstGeom prst="rect">
                <a:avLst/>
              </a:prstGeom>
            </p:spPr>
            <p:txBody>
              <a:bodyPr lIns="33866" tIns="33866" rIns="33866" bIns="33866" rtlCol="0" anchor="ctr"/>
              <a:lstStyle/>
              <a:p>
                <a:pPr algn="ctr">
                  <a:lnSpc>
                    <a:spcPts val="2660"/>
                  </a:lnSpc>
                </a:pPr>
                <a:endParaRPr sz="1200"/>
              </a:p>
            </p:txBody>
          </p:sp>
        </p:grpSp>
      </p:grpSp>
      <p:sp>
        <p:nvSpPr>
          <p:cNvPr id="23" name="TextBox 23"/>
          <p:cNvSpPr txBox="1"/>
          <p:nvPr/>
        </p:nvSpPr>
        <p:spPr>
          <a:xfrm>
            <a:off x="9084946" y="566253"/>
            <a:ext cx="2805235"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S</a:t>
            </a:r>
            <a:r>
              <a:rPr lang="en-US">
                <a:solidFill>
                  <a:srgbClr val="FFFFFF">
                    <a:alpha val="83922"/>
                  </a:srgbClr>
                </a:solidFill>
                <a:latin typeface="Times New Roman" panose="02020603050405020304" charset="0"/>
                <a:ea typeface="DM Sans Bold"/>
                <a:cs typeface="Times New Roman" panose="02020603050405020304" charset="0"/>
                <a:sym typeface="DM Sans Bold"/>
              </a:rPr>
              <a:t>cope</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4" name="TextBox 24"/>
          <p:cNvSpPr txBox="1"/>
          <p:nvPr/>
        </p:nvSpPr>
        <p:spPr>
          <a:xfrm>
            <a:off x="6578143" y="566253"/>
            <a:ext cx="2269414" cy="311150"/>
          </a:xfrm>
          <a:prstGeom prst="rect">
            <a:avLst/>
          </a:prstGeom>
        </p:spPr>
        <p:txBody>
          <a:bodyPr lIns="0" tIns="0" rIns="0" bIns="0" rtlCol="0" anchor="t">
            <a:spAutoFit/>
          </a:bodyPr>
          <a:lstStyle/>
          <a:p>
            <a:pPr algn="ctr">
              <a:lnSpc>
                <a:spcPts val="2430"/>
              </a:lnSpc>
            </a:pPr>
            <a:r>
              <a:rPr lang="en-US" spc="-54">
                <a:solidFill>
                  <a:srgbClr val="FFFFFF">
                    <a:alpha val="83922"/>
                  </a:srgbClr>
                </a:solidFill>
                <a:latin typeface="Times New Roman" panose="02020603050405020304" charset="0"/>
                <a:ea typeface="DM Sans"/>
                <a:cs typeface="Times New Roman" panose="02020603050405020304" charset="0"/>
                <a:sym typeface="DM Sans"/>
              </a:rPr>
              <a:t>MINI PROJECT</a:t>
            </a:r>
            <a:endParaRPr lang="en-US" spc="-54">
              <a:solidFill>
                <a:srgbClr val="FFFFFF">
                  <a:alpha val="83922"/>
                </a:srgbClr>
              </a:solidFill>
              <a:latin typeface="Times New Roman" panose="02020603050405020304" charset="0"/>
              <a:ea typeface="DM Sans"/>
              <a:cs typeface="Times New Roman" panose="02020603050405020304" charset="0"/>
              <a:sym typeface="DM Sans"/>
            </a:endParaRPr>
          </a:p>
        </p:txBody>
      </p:sp>
      <p:sp>
        <p:nvSpPr>
          <p:cNvPr id="29" name="AutoShape 29"/>
          <p:cNvSpPr/>
          <p:nvPr/>
        </p:nvSpPr>
        <p:spPr>
          <a:xfrm flipV="1">
            <a:off x="11129847" y="6014553"/>
            <a:ext cx="293099" cy="0"/>
          </a:xfrm>
          <a:prstGeom prst="line">
            <a:avLst/>
          </a:prstGeom>
          <a:ln w="38100" cap="rnd">
            <a:solidFill>
              <a:srgbClr val="FFFFFF">
                <a:alpha val="83922"/>
              </a:srgbClr>
            </a:solidFill>
            <a:prstDash val="solid"/>
            <a:headEnd type="none" w="sm" len="sm"/>
            <a:tailEnd type="arrow" w="med" len="sm"/>
          </a:ln>
        </p:spPr>
      </p:sp>
      <p:sp>
        <p:nvSpPr>
          <p:cNvPr id="30" name="TextBox 30"/>
          <p:cNvSpPr txBox="1"/>
          <p:nvPr/>
        </p:nvSpPr>
        <p:spPr>
          <a:xfrm>
            <a:off x="6519154" y="5916763"/>
            <a:ext cx="4543941" cy="311150"/>
          </a:xfrm>
          <a:prstGeom prst="rect">
            <a:avLst/>
          </a:prstGeom>
        </p:spPr>
        <p:txBody>
          <a:bodyPr lIns="0" tIns="0" rIns="0" bIns="0" rtlCol="0" anchor="t">
            <a:spAutoFit/>
          </a:bodyPr>
          <a:lstStyle/>
          <a:p>
            <a:pPr algn="r">
              <a:lnSpc>
                <a:spcPts val="2430"/>
              </a:lnSpc>
            </a:pPr>
            <a:r>
              <a:rPr lang="en-US" spc="-54">
                <a:solidFill>
                  <a:srgbClr val="FFFFFF">
                    <a:alpha val="83922"/>
                  </a:srgbClr>
                </a:solidFill>
                <a:latin typeface="DM Sans"/>
                <a:ea typeface="DM Sans"/>
                <a:cs typeface="DM Sans"/>
                <a:sym typeface="DM Sans"/>
              </a:rPr>
              <a:t>Next</a:t>
            </a:r>
            <a:endParaRPr lang="en-US" spc="-54">
              <a:solidFill>
                <a:srgbClr val="FFFFFF">
                  <a:alpha val="83922"/>
                </a:srgbClr>
              </a:solidFill>
              <a:latin typeface="DM Sans"/>
              <a:ea typeface="DM Sans"/>
              <a:cs typeface="DM Sans"/>
              <a:sym typeface="DM Sans"/>
            </a:endParaRPr>
          </a:p>
        </p:txBody>
      </p:sp>
      <p:pic>
        <p:nvPicPr>
          <p:cNvPr id="32" name="Picture 31"/>
          <p:cNvPicPr>
            <a:picLocks noChangeAspect="1"/>
          </p:cNvPicPr>
          <p:nvPr/>
        </p:nvPicPr>
        <p:blipFill>
          <a:blip r:embed="rId1"/>
          <a:stretch>
            <a:fillRect/>
          </a:stretch>
        </p:blipFill>
        <p:spPr>
          <a:xfrm>
            <a:off x="5283200" y="1049867"/>
            <a:ext cx="6367357" cy="3054773"/>
          </a:xfrm>
          <a:prstGeom prst="rect">
            <a:avLst/>
          </a:prstGeom>
        </p:spPr>
      </p:pic>
      <p:pic>
        <p:nvPicPr>
          <p:cNvPr id="36" name="Picture 35"/>
          <p:cNvPicPr>
            <a:picLocks noChangeAspect="1"/>
          </p:cNvPicPr>
          <p:nvPr/>
        </p:nvPicPr>
        <p:blipFill>
          <a:blip r:embed="rId2"/>
          <a:stretch>
            <a:fillRect/>
          </a:stretch>
        </p:blipFill>
        <p:spPr>
          <a:xfrm>
            <a:off x="1270000" y="990600"/>
            <a:ext cx="3352800" cy="4145703"/>
          </a:xfrm>
          <a:prstGeom prst="rect">
            <a:avLst/>
          </a:prstGeom>
        </p:spPr>
      </p:pic>
      <p:grpSp>
        <p:nvGrpSpPr>
          <p:cNvPr id="37" name="Group 25"/>
          <p:cNvGrpSpPr/>
          <p:nvPr/>
        </p:nvGrpSpPr>
        <p:grpSpPr>
          <a:xfrm rot="0">
            <a:off x="302454" y="3190703"/>
            <a:ext cx="11588362" cy="3196429"/>
            <a:chOff x="0" y="0"/>
            <a:chExt cx="4578118" cy="1262787"/>
          </a:xfrm>
        </p:grpSpPr>
        <p:sp>
          <p:nvSpPr>
            <p:cNvPr id="38" name="Freeform 26"/>
            <p:cNvSpPr/>
            <p:nvPr/>
          </p:nvSpPr>
          <p:spPr>
            <a:xfrm>
              <a:off x="0" y="0"/>
              <a:ext cx="4578118" cy="1262786"/>
            </a:xfrm>
            <a:custGeom>
              <a:avLst/>
              <a:gdLst/>
              <a:ahLst/>
              <a:cxnLst/>
              <a:rect l="l" t="t" r="r" b="b"/>
              <a:pathLst>
                <a:path w="4578118" h="1262786">
                  <a:moveTo>
                    <a:pt x="12916" y="0"/>
                  </a:moveTo>
                  <a:lnTo>
                    <a:pt x="4565202" y="0"/>
                  </a:lnTo>
                  <a:cubicBezTo>
                    <a:pt x="4568628" y="0"/>
                    <a:pt x="4571913" y="1361"/>
                    <a:pt x="4574335" y="3783"/>
                  </a:cubicBezTo>
                  <a:cubicBezTo>
                    <a:pt x="4576757" y="6205"/>
                    <a:pt x="4578118" y="9491"/>
                    <a:pt x="4578118" y="12916"/>
                  </a:cubicBezTo>
                  <a:lnTo>
                    <a:pt x="4578118" y="1249870"/>
                  </a:lnTo>
                  <a:cubicBezTo>
                    <a:pt x="4578118" y="1253296"/>
                    <a:pt x="4576757" y="1256581"/>
                    <a:pt x="4574335" y="1259003"/>
                  </a:cubicBezTo>
                  <a:cubicBezTo>
                    <a:pt x="4571913" y="1261426"/>
                    <a:pt x="4568628" y="1262786"/>
                    <a:pt x="4565202" y="1262786"/>
                  </a:cubicBezTo>
                  <a:lnTo>
                    <a:pt x="12916" y="1262786"/>
                  </a:lnTo>
                  <a:cubicBezTo>
                    <a:pt x="5783" y="1262786"/>
                    <a:pt x="0" y="1257004"/>
                    <a:pt x="0" y="1249870"/>
                  </a:cubicBezTo>
                  <a:lnTo>
                    <a:pt x="0" y="12916"/>
                  </a:lnTo>
                  <a:cubicBezTo>
                    <a:pt x="0" y="9491"/>
                    <a:pt x="1361" y="6205"/>
                    <a:pt x="3783" y="3783"/>
                  </a:cubicBezTo>
                  <a:cubicBezTo>
                    <a:pt x="6205" y="1361"/>
                    <a:pt x="9491" y="0"/>
                    <a:pt x="12916" y="0"/>
                  </a:cubicBezTo>
                  <a:close/>
                </a:path>
              </a:pathLst>
            </a:custGeom>
            <a:gradFill rotWithShape="1">
              <a:gsLst>
                <a:gs pos="0">
                  <a:srgbClr val="121F26">
                    <a:alpha val="0"/>
                  </a:srgbClr>
                </a:gs>
                <a:gs pos="20000">
                  <a:srgbClr val="66787F">
                    <a:alpha val="100000"/>
                  </a:srgbClr>
                </a:gs>
                <a:gs pos="40000">
                  <a:srgbClr val="66787F">
                    <a:alpha val="100000"/>
                  </a:srgbClr>
                </a:gs>
                <a:gs pos="60000">
                  <a:srgbClr val="66787F">
                    <a:alpha val="100000"/>
                  </a:srgbClr>
                </a:gs>
                <a:gs pos="80000">
                  <a:srgbClr val="66787F">
                    <a:alpha val="100000"/>
                  </a:srgbClr>
                </a:gs>
                <a:gs pos="100000">
                  <a:srgbClr val="66787F">
                    <a:alpha val="100000"/>
                  </a:srgbClr>
                </a:gs>
              </a:gsLst>
              <a:lin ang="5400000"/>
            </a:gradFill>
          </p:spPr>
        </p:sp>
        <p:sp>
          <p:nvSpPr>
            <p:cNvPr id="39" name="TextBox 27"/>
            <p:cNvSpPr txBox="1"/>
            <p:nvPr/>
          </p:nvSpPr>
          <p:spPr>
            <a:xfrm>
              <a:off x="0" y="-38100"/>
              <a:ext cx="4578118" cy="1300887"/>
            </a:xfrm>
            <a:prstGeom prst="rect">
              <a:avLst/>
            </a:prstGeom>
          </p:spPr>
          <p:txBody>
            <a:bodyPr lIns="33866" tIns="33866" rIns="33866" bIns="33866" rtlCol="0" anchor="ctr"/>
            <a:p>
              <a:pPr algn="ctr">
                <a:lnSpc>
                  <a:spcPts val="2660"/>
                </a:lnSpc>
              </a:pPr>
              <a:endParaRPr sz="1200"/>
            </a:p>
          </p:txBody>
        </p:sp>
      </p:grpSp>
      <p:sp>
        <p:nvSpPr>
          <p:cNvPr id="40" name="Text Box 39"/>
          <p:cNvSpPr txBox="1"/>
          <p:nvPr/>
        </p:nvSpPr>
        <p:spPr>
          <a:xfrm>
            <a:off x="766445" y="3293745"/>
            <a:ext cx="7993380" cy="1040130"/>
          </a:xfrm>
          <a:prstGeom prst="rect">
            <a:avLst/>
          </a:prstGeom>
          <a:noFill/>
        </p:spPr>
        <p:txBody>
          <a:bodyPr wrap="square" rtlCol="0" anchor="t">
            <a:spAutoFit/>
          </a:bodyPr>
          <a:p>
            <a:pPr algn="l">
              <a:lnSpc>
                <a:spcPts val="7400"/>
              </a:lnSpc>
            </a:pPr>
            <a:r>
              <a:rPr lang="en-US" sz="2800">
                <a:solidFill>
                  <a:srgbClr val="FFFFFF">
                    <a:alpha val="83922"/>
                  </a:srgbClr>
                </a:solidFill>
                <a:latin typeface="Times New Roman" panose="02020603050405020304" charset="0"/>
                <a:ea typeface="DM Sans Bold"/>
                <a:cs typeface="Times New Roman" panose="02020603050405020304" charset="0"/>
                <a:sym typeface="DM Sans Bold"/>
              </a:rPr>
              <a:t>scope  &amp;  problem statement</a:t>
            </a:r>
            <a:endParaRPr lang="en-US" sz="2800">
              <a:solidFill>
                <a:srgbClr val="FFFFFF">
                  <a:alpha val="83922"/>
                </a:srgbClr>
              </a:solidFill>
              <a:latin typeface="Times New Roman" panose="02020603050405020304" charset="0"/>
              <a:ea typeface="DM Sans Bold"/>
              <a:cs typeface="Times New Roman" panose="02020603050405020304" charset="0"/>
              <a:sym typeface="DM Sans Bold"/>
            </a:endParaRPr>
          </a:p>
        </p:txBody>
      </p:sp>
      <p:sp>
        <p:nvSpPr>
          <p:cNvPr id="41" name="Text Box 40"/>
          <p:cNvSpPr txBox="1"/>
          <p:nvPr/>
        </p:nvSpPr>
        <p:spPr>
          <a:xfrm>
            <a:off x="815975" y="4333875"/>
            <a:ext cx="10918825" cy="2168525"/>
          </a:xfrm>
          <a:prstGeom prst="rect">
            <a:avLst/>
          </a:prstGeom>
          <a:noFill/>
        </p:spPr>
        <p:txBody>
          <a:bodyPr wrap="square" rtlCol="0" anchor="t">
            <a:spAutoFit/>
          </a:bodyPr>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The objective of this work is to create an advanced model that combines Machine Learning (ML) and Deep Learning (DL) approaches to accurately predict crop diseases and recommend pesticides. </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The real-world data from Ghanaian farms and synthetic data which improves the robustness and accuracy of prediction models. The study includes field deployment of these models in Ghana forms to examine their efficacy in enhancing agricultural results.</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indent="0" algn="just">
              <a:lnSpc>
                <a:spcPts val="1800"/>
              </a:lnSpc>
              <a:buFont typeface="Wingdings" panose="05000000000000000000" charset="0"/>
              <a:buNone/>
            </a:pP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Crop diseases in Ghana forms are a major hazard to agriculture, resulting in lower yields and large economic losses. Traditional techniques of disease prediction and pesticide recommendation are frequently ineffectual due to insufficient data and a lack of real-time information. </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a:p>
            <a:pPr marL="285750" indent="-285750" algn="just">
              <a:lnSpc>
                <a:spcPts val="1800"/>
              </a:lnSpc>
              <a:buFont typeface="Wingdings" panose="05000000000000000000" charset="0"/>
              <a:buChar char="§"/>
            </a:pPr>
            <a:r>
              <a:rPr lang="en-US" sz="1335" spc="-40">
                <a:solidFill>
                  <a:srgbClr val="FFFFFF">
                    <a:alpha val="83922"/>
                  </a:srgbClr>
                </a:solidFill>
                <a:latin typeface="Times New Roman" panose="02020603050405020304" charset="0"/>
                <a:ea typeface="DM Sans"/>
                <a:cs typeface="Times New Roman" panose="02020603050405020304" charset="0"/>
                <a:sym typeface="DM Sans"/>
              </a:rPr>
              <a:t>This study addresses these issues by combining different data sources with machine learning and deep learning approaches to create accurate and scalable solutions for disease prediction and pesticide recommendation, with the ultimate goal of improving crop quality and yield across countries and crops.</a:t>
            </a:r>
            <a:endParaRPr lang="en-US" sz="1335" spc="-40">
              <a:solidFill>
                <a:srgbClr val="FFFFFF">
                  <a:alpha val="83922"/>
                </a:srgbClr>
              </a:solidFill>
              <a:latin typeface="Times New Roman" panose="02020603050405020304" charset="0"/>
              <a:ea typeface="DM Sans"/>
              <a:cs typeface="Times New Roman" panose="02020603050405020304" charset="0"/>
              <a:sym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11409</Words>
  <Application>WPS Presentation</Application>
  <PresentationFormat>Widescreen</PresentationFormat>
  <Paragraphs>290</Paragraphs>
  <Slides>19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SimSun</vt:lpstr>
      <vt:lpstr>Wingdings</vt:lpstr>
      <vt:lpstr>Times New Roman</vt:lpstr>
      <vt:lpstr>DM Sans</vt:lpstr>
      <vt:lpstr>Cooper Black</vt:lpstr>
      <vt:lpstr>DM Sans Bold</vt:lpstr>
      <vt:lpstr>Segoe Print</vt:lpstr>
      <vt:lpstr>Times New Roman</vt:lpstr>
      <vt:lpstr>Wingdings</vt:lpstr>
      <vt:lpstr>DM Sans Italics</vt:lpstr>
      <vt:lpstr>Roboto</vt:lpstr>
      <vt:lpstr>Microsoft YaHei</vt:lpstr>
      <vt:lpstr>Arial Unicode MS</vt:lpstr>
      <vt:lpstr>Calibri Light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mural</cp:lastModifiedBy>
  <cp:revision>19</cp:revision>
  <dcterms:created xsi:type="dcterms:W3CDTF">2024-08-20T05:42:00Z</dcterms:created>
  <dcterms:modified xsi:type="dcterms:W3CDTF">2024-08-23T10:30:56Z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7724241F97D449329F214F506D7E6DA4_11</vt:lpwstr>
  </property>
  <property fmtid="{D5CDD505-2E9C-101B-9397-08002B2CF9AE}" pid="3" name="KSOProductBuildVer">
    <vt:lpwstr>1033-12.2.0.17562</vt:lpwstr>
  </property>
</Properties>
</file>